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36319C-A8F0-4C1C-A9C7-DFC6FAB72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B81D0A7-C4F3-4147-9F0E-38C1F884B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BDD7FE8-0F07-473B-A837-B69A3C112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9AEB-30D1-4CF4-BAEF-D23BEC0FDC5A}" type="datetimeFigureOut">
              <a:rPr lang="pl-PL" smtClean="0"/>
              <a:t>2023-08-29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48DA33E-19F3-4B2A-8AA4-FD7BC1727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723E588-6ACB-40C1-AF98-F14B58014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79BD-251D-47BE-81D2-614F82C7F0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9975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E3EBD4-B125-43B9-A050-862B4288F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6BD3309-75B7-4C1E-9FE2-E2B5D7377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AB4F000-D7CE-4F03-B665-EBB77EF29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9AEB-30D1-4CF4-BAEF-D23BEC0FDC5A}" type="datetimeFigureOut">
              <a:rPr lang="pl-PL" smtClean="0"/>
              <a:t>2023-08-29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3D0D546-D977-47E9-9A04-8F09FE4B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A7C9A44-AE53-4CD0-BA9F-27F90A7B3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79BD-251D-47BE-81D2-614F82C7F0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8229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37D14A3-223E-47B2-8BE4-4C82D51ADA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84A3AEA-C1AD-4990-B17F-F989C16123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5B4D679-E569-4DD1-B498-8468E5F3D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9AEB-30D1-4CF4-BAEF-D23BEC0FDC5A}" type="datetimeFigureOut">
              <a:rPr lang="pl-PL" smtClean="0"/>
              <a:t>2023-08-29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B5B1298-5356-48A7-B137-DC44B16C9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BA946E2-6ECA-40EB-A5A2-8D728B418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79BD-251D-47BE-81D2-614F82C7F0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201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F911E5-4C14-49B9-ACDE-E54C943D5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87319A-51BC-467C-89C7-667DE72F5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1CFEDBF-D04F-4464-9E40-62A997F14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9AEB-30D1-4CF4-BAEF-D23BEC0FDC5A}" type="datetimeFigureOut">
              <a:rPr lang="pl-PL" smtClean="0"/>
              <a:t>2023-08-29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30B5A55-B711-4286-B377-B41F88D6F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09B6723-B0FC-454E-A180-66495DD6B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79BD-251D-47BE-81D2-614F82C7F0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091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49D3DA-FD07-4931-9D28-4DD0D09E3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E59708B-E491-451A-96D3-1B81EA62E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7B53FA9-C1B9-4171-99BD-B21411B5E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9AEB-30D1-4CF4-BAEF-D23BEC0FDC5A}" type="datetimeFigureOut">
              <a:rPr lang="pl-PL" smtClean="0"/>
              <a:t>2023-08-29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6E51C6-0B72-4E56-9720-04A31A193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69E8B78-B3D9-4602-9C17-793312BC9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79BD-251D-47BE-81D2-614F82C7F0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382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DD327C-3D85-4658-A095-639F94BD4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6E3C3C-FAC9-419F-BC64-05AD40F5E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7AA1096-0384-45C6-9563-5DA7D06F8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4BBED69-589E-4A18-838A-E1C65168D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9AEB-30D1-4CF4-BAEF-D23BEC0FDC5A}" type="datetimeFigureOut">
              <a:rPr lang="pl-PL" smtClean="0"/>
              <a:t>2023-08-29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9D80F37-A9C1-482B-BA6F-8FF123F1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830D88F-6115-451C-9D0A-6D55D0926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79BD-251D-47BE-81D2-614F82C7F0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478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AC46B8-A837-4269-9115-04E456651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D4930B4-24D4-4956-87C5-0AFB762BC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5221D97-D02B-439E-834B-038039085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17373D5-8FE6-4138-A1BC-09F6C12365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594D97E-F98F-4D8A-95EF-50559F4C41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92EC351-5165-40CC-AE04-54E0AF076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9AEB-30D1-4CF4-BAEF-D23BEC0FDC5A}" type="datetimeFigureOut">
              <a:rPr lang="pl-PL" smtClean="0"/>
              <a:t>2023-08-29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EF61758-FDFB-4413-9DD2-DE0C1D3F2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7135628-A791-4743-969C-3478A49EC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79BD-251D-47BE-81D2-614F82C7F0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116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E1B7E4-E0A4-46D1-915C-FF0A468D7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8CE5E37-686F-480C-B1AE-FDBFF145A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9AEB-30D1-4CF4-BAEF-D23BEC0FDC5A}" type="datetimeFigureOut">
              <a:rPr lang="pl-PL" smtClean="0"/>
              <a:t>2023-08-29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2EF56B7-0996-4DB4-ACD0-AA1BB48CA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6247954-1F3E-4A82-8F60-AFEFC07A7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79BD-251D-47BE-81D2-614F82C7F0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91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33F2FB1-DA78-4D52-A6A7-55F9EFAA4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9AEB-30D1-4CF4-BAEF-D23BEC0FDC5A}" type="datetimeFigureOut">
              <a:rPr lang="pl-PL" smtClean="0"/>
              <a:t>2023-08-29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6831D04-ED8F-4FE4-9FAE-14996E3F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91F3994-96D1-4045-8F42-AEDE1EE09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79BD-251D-47BE-81D2-614F82C7F0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5870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D24AB9-5CC3-45B3-9800-B554BB536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AB7057-FB61-4483-AEBE-8D6B16FC2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A85DD91-73CD-4C2B-9C1B-715CEF48C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165E6C3-B1A9-4657-9458-72482BAED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9AEB-30D1-4CF4-BAEF-D23BEC0FDC5A}" type="datetimeFigureOut">
              <a:rPr lang="pl-PL" smtClean="0"/>
              <a:t>2023-08-29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E6A8B98-8137-4789-BA3F-3829A512C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4579523-9FCE-4744-B703-63CAAECBF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79BD-251D-47BE-81D2-614F82C7F0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886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7A999A-C71F-49EA-8DDC-4EFACF724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4F54A15-2AE3-4AA7-AF9E-54D65654C1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08A33C1-A604-4591-859F-52454B3270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7C25383-6915-498B-A3B5-A5ED54A7B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9AEB-30D1-4CF4-BAEF-D23BEC0FDC5A}" type="datetimeFigureOut">
              <a:rPr lang="pl-PL" smtClean="0"/>
              <a:t>2023-08-29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3E1FBA9-4CD4-4CE8-81EF-69F41AAC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AC45B9C-8306-442F-8499-10E7AEAA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79BD-251D-47BE-81D2-614F82C7F0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615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5581B12-1ADB-47CF-89BB-8007A982A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405CE09-6907-46BD-BE37-C895F9C31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A678FAA-5E0A-40ED-98ED-71B699B6E2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49AEB-30D1-4CF4-BAEF-D23BEC0FDC5A}" type="datetimeFigureOut">
              <a:rPr lang="pl-PL" smtClean="0"/>
              <a:t>2023-08-29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D473942-DACF-4B50-824E-845810414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41EAD6A-6C86-4C62-A3DB-5491E2E76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079BD-251D-47BE-81D2-614F82C7F0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630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DC7C055-4856-4FA2-BB1C-3FE8C8D42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4955" y="552182"/>
            <a:ext cx="5998840" cy="3343135"/>
          </a:xfrm>
          <a:noFill/>
        </p:spPr>
        <p:txBody>
          <a:bodyPr>
            <a:normAutofit/>
          </a:bodyPr>
          <a:lstStyle/>
          <a:p>
            <a:pPr algn="l"/>
            <a:r>
              <a:rPr lang="pl-PL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Rodzina </a:t>
            </a:r>
            <a:r>
              <a:rPr lang="pl-PL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Ulmów</a:t>
            </a:r>
            <a:endParaRPr lang="pl-PL" sz="5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7895FD3-9F7A-4C53-AEB1-0BDFEE173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4955" y="4067032"/>
            <a:ext cx="5998840" cy="2067068"/>
          </a:xfrm>
          <a:noFill/>
        </p:spPr>
        <p:txBody>
          <a:bodyPr>
            <a:normAutofit/>
          </a:bodyPr>
          <a:lstStyle/>
          <a:p>
            <a:pPr algn="l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E4E6F9-9881-4929-BB67-4112A25FF6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8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75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1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3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902E9B1-8A0A-442B-B237-3668F04A5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633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85208868-C2ED-40AB-A7D6-34400790BF31}"/>
              </a:ext>
            </a:extLst>
          </p:cNvPr>
          <p:cNvSpPr/>
          <p:nvPr/>
        </p:nvSpPr>
        <p:spPr>
          <a:xfrm>
            <a:off x="7260865" y="643598"/>
            <a:ext cx="4571999" cy="3908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Niemcy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wdarli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Józefa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Wiktorii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We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śnie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zastrzelili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braci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Goldmanów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Gołdę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Grünfeld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Pozostałych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Żydów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całą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rodzinę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Ulmów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rodziców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szóstkę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ich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małych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dzieci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wyprowadzono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przed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dom. W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pierwszej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kolejności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zabito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Żydów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Następnie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oczach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dzieci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Niemcy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zastrzelili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Józefa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Wiktorię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Ulmów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Przez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chwilę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zastanawiano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zrobić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dziećmi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lecz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krótkiej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naradzie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Niemcy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zdecydowali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że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je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również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należy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zamordować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„aby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było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kłopotu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Najstarsze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dzieci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Ulmów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miało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 lat.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Najmłodsze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półtora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Zginęło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również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nienarodzone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jeszcze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dziecko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Ulmów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Wiktora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była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bowiem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zaawansowanej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ciąży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Niemców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podczas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mordowania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dzieci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krzyczał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„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patrzcie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giną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polskie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świnie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które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przechowują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Żydów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425889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EAC5BC57-D5F4-4228-A640-36F7B7EDD9A7}"/>
              </a:ext>
            </a:extLst>
          </p:cNvPr>
          <p:cNvSpPr/>
          <p:nvPr/>
        </p:nvSpPr>
        <p:spPr>
          <a:xfrm>
            <a:off x="968401" y="1107181"/>
            <a:ext cx="5315189" cy="35350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Niemcy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wdarli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Józefa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Wiktorii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We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śnie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zastrzelili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braci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Goldmanów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Gołdę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Grünfeld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Pozostałych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Żydów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całą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rodzinę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Ulmów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rodziców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szóstkę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ich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małych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dzieci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wyprowadzono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przed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dom. W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pierwszej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kolejności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zabito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Żydów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Następnie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oczach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dzieci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Niemcy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zastrzelili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Józefa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Wiktorię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Ulmów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Przez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chwilę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zastanawiano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zrobić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dziećmi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lecz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krótkiej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naradzie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Niemcy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zdecydowali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że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je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również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należy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zamordować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„aby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było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kłopotu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Najstarsze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dzieci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Ulmów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miało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 lat.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Najmłodsze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półtora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Zginęło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również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nienarodzone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jeszcze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dziecko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Ulmów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Wiktora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była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bowiem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zaawansowanej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ciąży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Niemców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podczas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mordowania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dzieci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krzyczał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„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patrzcie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giną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polskie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świnie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które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przechowują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Żydów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134F631-E559-4EBF-9941-EFFA84259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990" y="909081"/>
            <a:ext cx="3818484" cy="507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29772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888D601-6520-4321-AE3F-058AD1159E19}"/>
              </a:ext>
            </a:extLst>
          </p:cNvPr>
          <p:cNvSpPr/>
          <p:nvPr/>
        </p:nvSpPr>
        <p:spPr>
          <a:xfrm>
            <a:off x="862366" y="2194102"/>
            <a:ext cx="3427001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Do przyglądania się egzekucji Niemcy zmusili kilku Polaków. Mieli być oni świadkami „kary”, jaka spotyka tych, którzy pomagają Żydom nie stosując się do niemieckiego prawa.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Po zabiciu Ulmów i mieszkających u nich Żydów, Niemcy przystąpili do grabienia gospodarstwa, a później urządzili tam alkoholową libację.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4502339-7ABB-430A-A99B-E5C2C4EAF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57" y="1135663"/>
            <a:ext cx="6155141" cy="461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38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0C27BF1-D650-474B-B36F-E818176195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0" r="5458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1141796-AEB9-472A-A7AB-30928E23942A}"/>
              </a:ext>
            </a:extLst>
          </p:cNvPr>
          <p:cNvSpPr/>
          <p:nvPr/>
        </p:nvSpPr>
        <p:spPr>
          <a:xfrm>
            <a:off x="7248939" y="631905"/>
            <a:ext cx="4513859" cy="374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pogrzebania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zmarłych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wezwano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sołtysa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Markowej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Teofila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Kielara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Niemcy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rozkazali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zakopać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wszystkich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wspólnym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grobie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Kilka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później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pomimo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zakazu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Niemców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okoliczni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mieszkańcy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odkopali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zbiorową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mogiłę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pogrzebali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zabitych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czterech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osobnych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grobach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 1945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zakończeniu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wojny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dokonano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ekshumacji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przeniesiono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szczątki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Markowej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pobliski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cmentarz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parafialny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Ciała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zabitych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Żydów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ekshumowano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 1947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Zostali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pochowani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Cmentarzu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Hitleryzmu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Jagielle-Niechciałkach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Denuncjator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rodziny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Ulmów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Włodzimierz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Leś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obserwowany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przez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polskie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podziemie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Został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skazany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śmierć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zastrzelony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września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5874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47583D6F-2E3A-4FAD-9CAE-21263C1E0467}"/>
              </a:ext>
            </a:extLst>
          </p:cNvPr>
          <p:cNvSpPr/>
          <p:nvPr/>
        </p:nvSpPr>
        <p:spPr>
          <a:xfrm>
            <a:off x="711592" y="1103955"/>
            <a:ext cx="3816096" cy="3694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wojnę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światową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przeżyło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Markowej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przynajmniej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Żydów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których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narażeniem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życia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ukrywali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także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Polacy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września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1995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małżeństwo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Ulmów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zostało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pośmiertnie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odznaczone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medalem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Sprawiedliwy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wśród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Narodów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Świata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Prezydent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Lech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Kaczyński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25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stycznia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nadał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pośmiertnie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Krzyż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Komandorski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Orderu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Odrodzenia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Polski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marcu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Markowej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otwarto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Muzeum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Polaków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Ratujących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Żydów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podczas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wojny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światowej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Rodziny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Ulmów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EAB8E83-392E-43DC-BA1E-DEA3842AB4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6" r="-1" b="12350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3789A2B-C677-4AF6-9E81-E351EDE237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8" r="1" b="11668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6328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6C63D10-CDE2-42C8-AA1C-CF29AD25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88" y="2249714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Słudzy</a:t>
            </a:r>
            <a:r>
              <a:rPr lang="en-US" sz="40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Boży</a:t>
            </a:r>
            <a:r>
              <a:rPr lang="en-US" sz="40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rodzina</a:t>
            </a:r>
            <a:r>
              <a:rPr lang="en-US" sz="40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Ulmów</a:t>
            </a:r>
            <a:endParaRPr lang="en-US" sz="4000" b="1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069126A-6D8B-4D77-9483-89CD0CC7E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577" y="886418"/>
            <a:ext cx="7735169" cy="471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42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12">
            <a:extLst>
              <a:ext uri="{FF2B5EF4-FFF2-40B4-BE49-F238E27FC236}">
                <a16:creationId xmlns:a16="http://schemas.microsoft.com/office/drawing/2014/main" id="{DC35A348-C5D6-4112-9FDD-93A493B01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E0E10A1-E89F-49B4-9B31-A9E469964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286" y="4544752"/>
            <a:ext cx="6143626" cy="1400400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pPr algn="ctr"/>
            <a:r>
              <a:rPr lang="pl-PL" sz="48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Grób rodziny </a:t>
            </a:r>
            <a:r>
              <a:rPr lang="pl-PL" sz="48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Ulmów</a:t>
            </a:r>
            <a:endParaRPr lang="en-US" sz="4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98853F0-3BA7-487F-92D1-2712C309FC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7" r="17683" b="-2"/>
          <a:stretch/>
        </p:blipFill>
        <p:spPr>
          <a:xfrm>
            <a:off x="20" y="10"/>
            <a:ext cx="4000480" cy="4005933"/>
          </a:xfrm>
          <a:custGeom>
            <a:avLst/>
            <a:gdLst/>
            <a:ahLst/>
            <a:cxnLst/>
            <a:rect l="l" t="t" r="r" b="b"/>
            <a:pathLst>
              <a:path w="4000500" h="4005943">
                <a:moveTo>
                  <a:pt x="0" y="0"/>
                </a:moveTo>
                <a:lnTo>
                  <a:pt x="4000500" y="0"/>
                </a:lnTo>
                <a:lnTo>
                  <a:pt x="4000500" y="3936797"/>
                </a:lnTo>
                <a:lnTo>
                  <a:pt x="3316514" y="4005943"/>
                </a:lnTo>
                <a:lnTo>
                  <a:pt x="0" y="3964175"/>
                </a:lnTo>
                <a:close/>
              </a:path>
            </a:pathLst>
          </a:cu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66908BE-7DCE-4090-B811-C472B7BC48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" r="-1" b="-1"/>
          <a:stretch/>
        </p:blipFill>
        <p:spPr>
          <a:xfrm>
            <a:off x="4191002" y="10"/>
            <a:ext cx="3809998" cy="3917529"/>
          </a:xfrm>
          <a:custGeom>
            <a:avLst/>
            <a:gdLst/>
            <a:ahLst/>
            <a:cxnLst/>
            <a:rect l="l" t="t" r="r" b="b"/>
            <a:pathLst>
              <a:path w="3809998" h="3917539">
                <a:moveTo>
                  <a:pt x="0" y="0"/>
                </a:moveTo>
                <a:lnTo>
                  <a:pt x="3809998" y="0"/>
                </a:lnTo>
                <a:lnTo>
                  <a:pt x="3809998" y="3909212"/>
                </a:lnTo>
                <a:lnTo>
                  <a:pt x="1781628" y="3737429"/>
                </a:lnTo>
                <a:lnTo>
                  <a:pt x="0" y="3917539"/>
                </a:lnTo>
                <a:close/>
              </a:path>
            </a:pathLst>
          </a:cu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D57089D-7C92-4BB5-8ABE-211DAD88D5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" r="31712"/>
          <a:stretch/>
        </p:blipFill>
        <p:spPr>
          <a:xfrm>
            <a:off x="8191500" y="10"/>
            <a:ext cx="4000500" cy="3959022"/>
          </a:xfrm>
          <a:custGeom>
            <a:avLst/>
            <a:gdLst/>
            <a:ahLst/>
            <a:cxnLst/>
            <a:rect l="l" t="t" r="r" b="b"/>
            <a:pathLst>
              <a:path w="4000500" h="3959032">
                <a:moveTo>
                  <a:pt x="0" y="0"/>
                </a:moveTo>
                <a:lnTo>
                  <a:pt x="4000500" y="0"/>
                </a:lnTo>
                <a:lnTo>
                  <a:pt x="4000500" y="3959032"/>
                </a:lnTo>
                <a:lnTo>
                  <a:pt x="9072" y="3926114"/>
                </a:lnTo>
                <a:lnTo>
                  <a:pt x="0" y="3925346"/>
                </a:lnTo>
                <a:close/>
              </a:path>
            </a:pathLst>
          </a:cu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1931831"/>
      </p:ext>
    </p:extLst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12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14">
            <a:extLst>
              <a:ext uri="{FF2B5EF4-FFF2-40B4-BE49-F238E27FC236}">
                <a16:creationId xmlns:a16="http://schemas.microsoft.com/office/drawing/2014/main" id="{77F1AF47-AE98-4034-BD91-1976FA4D9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16">
            <a:extLst>
              <a:ext uri="{FF2B5EF4-FFF2-40B4-BE49-F238E27FC236}">
                <a16:creationId xmlns:a16="http://schemas.microsoft.com/office/drawing/2014/main" id="{8EC0EE2B-2029-48DD-893D-F528E651B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0" y="8482"/>
            <a:ext cx="3568276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Freeform: Shape 18">
            <a:extLst>
              <a:ext uri="{FF2B5EF4-FFF2-40B4-BE49-F238E27FC236}">
                <a16:creationId xmlns:a16="http://schemas.microsoft.com/office/drawing/2014/main" id="{45AE1D08-1ED1-4F59-B42F-4D8EA33DC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2" name="Rectangle 20">
            <a:extLst>
              <a:ext uri="{FF2B5EF4-FFF2-40B4-BE49-F238E27FC236}">
                <a16:creationId xmlns:a16="http://schemas.microsoft.com/office/drawing/2014/main" id="{9A79B912-88EA-4640-BDEB-51B3B11A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99BA709-A5A2-49F9-A168-EA14BB04F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80" y="2862471"/>
            <a:ext cx="3041803" cy="2907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Muzeum</a:t>
            </a: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Rodziny</a:t>
            </a: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Ulmów</a:t>
            </a:r>
            <a:endParaRPr lang="en-US" sz="4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3C3C6A2-0FD1-44BC-BAF7-34087658C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040" y="919557"/>
            <a:ext cx="3387578" cy="225427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4D8EEAD-453F-46AC-8AB9-89CC455C4E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930" y="898292"/>
            <a:ext cx="3419533" cy="227554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75F71BF-45C6-44C4-8ECF-A4039D41E7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803" y="3429000"/>
            <a:ext cx="6842896" cy="288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>
            <a:extLst>
              <a:ext uri="{FF2B5EF4-FFF2-40B4-BE49-F238E27FC236}">
                <a16:creationId xmlns:a16="http://schemas.microsoft.com/office/drawing/2014/main" id="{4E33E72E-845B-432D-B731-9A6483172F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2" r="-3" b="-3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E52984C0-AAAB-4800-9112-5529C01C4D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8" r="1" b="1"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FA08A3A-C51A-4097-A8DB-81A7820DFC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r="9614" b="4"/>
          <a:stretch/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A06930B8-88E0-45EC-A0D3-0FF542F1FA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0" b="8333"/>
          <a:stretch/>
        </p:blipFill>
        <p:spPr>
          <a:xfrm>
            <a:off x="1" y="4065775"/>
            <a:ext cx="5001186" cy="279222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23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F0C2E5D-B08F-4A99-9D15-59D33148F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47167"/>
            <a:ext cx="1861854" cy="717514"/>
            <a:chOff x="0" y="238499"/>
            <a:chExt cx="1861854" cy="717514"/>
          </a:xfrm>
          <a:solidFill>
            <a:schemeClr val="bg1"/>
          </a:solidFill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7B8F35D-FB89-4C40-8A99-E46DDA021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grpFill/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E16C8D8F-10E9-4498-ABDB-0F923F8B68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1E5A83E3-8A11-4492-BB6E-F5F2240316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5FC669C-CD13-4F4A-AFFF-4029D34F2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grpFill/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6617B5AA-8A0D-41D3-B2EF-8BC53E3B7D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572EB308-9A4E-4332-A908-22F2978D7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2" name="Group 61">
            <a:extLst>
              <a:ext uri="{FF2B5EF4-FFF2-40B4-BE49-F238E27FC236}">
                <a16:creationId xmlns:a16="http://schemas.microsoft.com/office/drawing/2014/main" id="{5499343D-E927-41D0-B997-E44A300C6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9725" y="1119591"/>
            <a:ext cx="4965868" cy="4598497"/>
            <a:chOff x="579725" y="1119591"/>
            <a:chExt cx="4965868" cy="4598497"/>
          </a:xfrm>
        </p:grpSpPr>
        <p:sp>
          <p:nvSpPr>
            <p:cNvPr id="89" name="Rectangle 62">
              <a:extLst>
                <a:ext uri="{FF2B5EF4-FFF2-40B4-BE49-F238E27FC236}">
                  <a16:creationId xmlns:a16="http://schemas.microsoft.com/office/drawing/2014/main" id="{2C1D3151-5F97-4860-B56C-C98BD62CC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" y="1119591"/>
              <a:ext cx="4965868" cy="459849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3">
              <a:extLst>
                <a:ext uri="{FF2B5EF4-FFF2-40B4-BE49-F238E27FC236}">
                  <a16:creationId xmlns:a16="http://schemas.microsoft.com/office/drawing/2014/main" id="{DAD33695-C117-4AEE-9AF5-65F13C6CC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" y="1119591"/>
              <a:ext cx="4965868" cy="4598497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65">
            <a:extLst>
              <a:ext uri="{FF2B5EF4-FFF2-40B4-BE49-F238E27FC236}">
                <a16:creationId xmlns:a16="http://schemas.microsoft.com/office/drawing/2014/main" id="{90A7F83A-9728-4030-8E45-9ECF1ABC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039" y="1073782"/>
            <a:ext cx="4860256" cy="452926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256E3EF1-BC55-4221-A820-27361E9A9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952"/>
            <a:ext cx="4324642" cy="29396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Prezentację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przygotował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34319F1-F1AA-4A7E-AF10-C9CE0C34A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286683"/>
            <a:ext cx="4324642" cy="119939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Kuba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Kość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8b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1CFE0B9-3E8B-416E-9419-CE2A34B0FC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2" r="15271" b="-2"/>
          <a:stretch/>
        </p:blipFill>
        <p:spPr>
          <a:xfrm>
            <a:off x="6094114" y="1321031"/>
            <a:ext cx="5428611" cy="4210940"/>
          </a:xfrm>
          <a:prstGeom prst="rect">
            <a:avLst/>
          </a:prstGeom>
          <a:ln w="28575">
            <a:noFill/>
          </a:ln>
        </p:spPr>
      </p:pic>
      <p:sp>
        <p:nvSpPr>
          <p:cNvPr id="92" name="Freeform: Shape 67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EA9761C-7BB2-45E5-A5DB-A0B353624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E44D629-6B8E-4D88-A77E-149C0ED03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3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rgbClr val="FFFFFF"/>
          </a:solidFill>
        </p:grpSpPr>
        <p:sp>
          <p:nvSpPr>
            <p:cNvPr id="94" name="Freeform: Shape 76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3" name="Graphic 185">
            <a:extLst>
              <a:ext uri="{FF2B5EF4-FFF2-40B4-BE49-F238E27FC236}">
                <a16:creationId xmlns:a16="http://schemas.microsoft.com/office/drawing/2014/main" id="{8B6BCBAB-41A5-4D6D-8C9B-55E3AA6F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55217F1-B506-4443-A399-CFFA441CD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B8C0F31-7A0C-4630-A379-0B4719A1F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2D43873-56D9-4AC1-AB59-A1E78D679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B2197D5-22E1-47CC-83CF-9E64CCD57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5DC5D97-506B-47F6-B9A7-D8FA26C88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8978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0B86B369-874A-4BBB-93F5-966473469332}"/>
              </a:ext>
            </a:extLst>
          </p:cNvPr>
          <p:cNvSpPr/>
          <p:nvPr/>
        </p:nvSpPr>
        <p:spPr>
          <a:xfrm>
            <a:off x="1311965" y="1166191"/>
            <a:ext cx="90379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Zbrodnia w Markowej to zabójstwo dokonane przez Niemców na rodzinie </a:t>
            </a:r>
            <a:r>
              <a:rPr lang="pl-P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Ulmów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oraz ukrywanych przez nich Żydach. Zwykła rodzina dała w czasie II wojny światowej dowód niezwykłego bohaterstwa i niezłomności. Pozostali ludźmi w czasach, kiedy wielu nie dbało o ludzką godność i swoje człowieczeństwo. </a:t>
            </a:r>
          </a:p>
        </p:txBody>
      </p:sp>
    </p:spTree>
    <p:extLst>
      <p:ext uri="{BB962C8B-B14F-4D97-AF65-F5344CB8AC3E}">
        <p14:creationId xmlns:p14="http://schemas.microsoft.com/office/powerpoint/2010/main" val="173830777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7C587D7-642C-4336-A6C7-5C6245550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/>
              <a:t>Historia rodziny Ulmów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5AF1CD4-8258-4E48-A929-874290C229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12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C6E98FB5-7448-456F-9F6A-8D06E45775D1}"/>
              </a:ext>
            </a:extLst>
          </p:cNvPr>
          <p:cNvSpPr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Józef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Wiktoria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Ulmowie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mieszkańcami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czteroipółtysięcznej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Markowa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przedwojennym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województwie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lwowskim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dzisiejszym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województwie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podkarpackim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484039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0A75192-8C9E-424E-8056-EB04BC7C8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DCAED45-26EE-4298-9864-444D644BA7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2634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7EACF4E8-9D7E-45C2-B15D-DDC2966D4BE7}"/>
              </a:ext>
            </a:extLst>
          </p:cNvPr>
          <p:cNvSpPr/>
          <p:nvPr/>
        </p:nvSpPr>
        <p:spPr>
          <a:xfrm>
            <a:off x="6513788" y="2333297"/>
            <a:ext cx="4840010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końca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Niemcy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regularnie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przeprowadzali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łapanki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Żydów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Z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powiatu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jarosławskiego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wywożono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ich do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obozu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zagłady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Bełżcu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zabijano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miejscu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część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osób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pochodzenia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żydowskiego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zdołała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jednak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ukryć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Największa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obława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ukrywających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Żydów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miała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miejsce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grudnia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Następnego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Niemcy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wywieźli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ich do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Łańcuta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zabili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46226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19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353F13A7-5A31-4DD0-AFD4-FD92211467D2}"/>
              </a:ext>
            </a:extLst>
          </p:cNvPr>
          <p:cNvSpPr/>
          <p:nvPr/>
        </p:nvSpPr>
        <p:spPr>
          <a:xfrm>
            <a:off x="732183" y="667041"/>
            <a:ext cx="3816096" cy="3694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Cześć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Polaków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mieszkańców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Markowej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okolic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od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początku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wojny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światowej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zaangażowana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była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pomoc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Żydom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Ludzie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pomagali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Żydom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pomimo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że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w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przypadku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dekonspiracji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groziła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 to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natychmiastowa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śmierć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Wśród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ludzi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którzy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zgodzili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przyjąć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swój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Żydów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było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małżeństwo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Wiktoria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Józef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Ulmowie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Rodzina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Ulmów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była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Wiktoria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Józef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prowadzili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niewielkie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gospodarstwo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mieli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sześcioro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dzieci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Stasię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Władzia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Antosia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Marysię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samym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było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łatwo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zdecydowali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zagrożonym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bliźnim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Józef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dość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znaną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okolicy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angażował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społeczne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inicjatywy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współpracował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Katolickim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Stowarzyszeniem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Młodzieży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Związku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Młodzieży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Wiejskiej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RP „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Wici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89BF0A8-616F-44AF-92D4-09E5A4A69D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6" r="-1" b="-1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CA90C78-A9F7-4C84-8A49-316FFD0C0C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7" r="-2" b="8700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4942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C4E177F-5CB7-450D-AED2-640E7E31E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5" y="407963"/>
            <a:ext cx="10530824" cy="618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7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1F2C16CD-41F3-4BF5-904D-E1D44F3F9676}"/>
              </a:ext>
            </a:extLst>
          </p:cNvPr>
          <p:cNvSpPr/>
          <p:nvPr/>
        </p:nvSpPr>
        <p:spPr>
          <a:xfrm>
            <a:off x="586409" y="477993"/>
            <a:ext cx="4619621" cy="3843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koniec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Ulmowie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ukryli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terenie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swojego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gospodarstwa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ośmiu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Żydów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 Saul Goldman z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czterema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synami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Gołda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Grünfeld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Lea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Didner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małą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córeczką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Ponadto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Józef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Ulma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pomógł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jeszcze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kilku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innym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Żydom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wybudować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schronienie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pobliskim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jarze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Ukrywały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cztery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kobiety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którym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Wiktoria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Ulma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dostarczała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żywność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Niestety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13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grudnia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czasie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obławy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kobiety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zostały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znalezione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zamordowane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przez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Niemców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swoim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gospodarstwie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Ulmowie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ukrywali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Żydów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wiosny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Wspierał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ich w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przyjaciel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rodziny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Antoni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Szpytma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Niemcy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doskonale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zdawali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sobie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sprawę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tego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że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w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okolicy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Polacy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który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pomagają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Żydom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Na trop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Ulmów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wpadli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początku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dzięki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pomocy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granatowego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policjanta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denuncjatora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Włodzimierza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Lesia.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0514F00-53C2-44D3-BA7B-BE1CAE856F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4" r="-1" b="7046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42522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10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0B8447FF-95AD-4AEF-84D0-5388458D4B1E}"/>
              </a:ext>
            </a:extLst>
          </p:cNvPr>
          <p:cNvSpPr/>
          <p:nvPr/>
        </p:nvSpPr>
        <p:spPr>
          <a:xfrm>
            <a:off x="526794" y="1623733"/>
            <a:ext cx="4909195" cy="4585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Powodem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donosu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były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prawdopodobnie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osobiste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porachunki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pomiędzy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Lesiem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jednym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ukrywanych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Żydów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Saulem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Goldmanem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Zanim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bowiem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Goldman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znalazł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schronienie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Ulmów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ukrywał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dzięki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pomocy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Lesia,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który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wymusił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oddanie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wszystkich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kosztowności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Kiedy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Goldman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zaczął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domagać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zwrotu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pieniędzy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Leś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postanowił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pozbyć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jego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samym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całego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kłopotu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Donosząc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Goldmana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Leś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skazał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jednak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śmierć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tylko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jego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ale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też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pozostałych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Żydów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także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całą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rodzinę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Ulmów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9C052A5-0A24-4A45-A175-07BFEAB99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23733"/>
            <a:ext cx="5514991" cy="361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8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29F4FEF-3F4E-4042-8E6D-C24E201FB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26C8E74-444D-4052-9597-F58B99FEA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365125"/>
            <a:ext cx="5105400" cy="25796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Zbrodnia</a:t>
            </a:r>
            <a:r>
              <a:rPr lang="en-US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dokonana</a:t>
            </a:r>
            <a:r>
              <a:rPr lang="en-US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w </a:t>
            </a:r>
            <a:r>
              <a:rPr lang="en-US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Markowej</a:t>
            </a:r>
            <a:endParaRPr lang="en-US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F8799CE-4E54-4F34-A210-BA03C1331A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r="1" b="1"/>
          <a:stretch/>
        </p:blipFill>
        <p:spPr>
          <a:xfrm>
            <a:off x="20" y="10"/>
            <a:ext cx="6105116" cy="4191736"/>
          </a:xfrm>
          <a:custGeom>
            <a:avLst/>
            <a:gdLst/>
            <a:ahLst/>
            <a:cxnLst/>
            <a:rect l="l" t="t" r="r" b="b"/>
            <a:pathLst>
              <a:path w="6105136" h="4191746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007468" y="4190779"/>
                  <a:pt x="1790648" y="4201115"/>
                  <a:pt x="1535079" y="4190306"/>
                </a:cubicBez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FFE7D56-6B98-40F0-97A5-E838617B19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8" b="12808"/>
          <a:stretch/>
        </p:blipFill>
        <p:spPr>
          <a:xfrm>
            <a:off x="462420" y="4304418"/>
            <a:ext cx="5414116" cy="2553582"/>
          </a:xfrm>
          <a:custGeom>
            <a:avLst/>
            <a:gdLst/>
            <a:ahLst/>
            <a:cxnLst/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9AA3F65F-145A-4566-B58E-B60F248374F1}"/>
              </a:ext>
            </a:extLst>
          </p:cNvPr>
          <p:cNvSpPr/>
          <p:nvPr/>
        </p:nvSpPr>
        <p:spPr>
          <a:xfrm>
            <a:off x="6248399" y="3124205"/>
            <a:ext cx="5105400" cy="3052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nocy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 23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marca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pięciu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niemieckich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żandarmów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wyruszyło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Łańcuta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dowodził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porucznik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Eilert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Dieken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Towarzyszyło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czterech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granatowych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policjantów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Włodzimierz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Leś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Przed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świtem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wszyscy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dotarli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Markowej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Od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skierowali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gospodarstwa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Ulmów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56676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1030</Words>
  <Application>Microsoft Office PowerPoint</Application>
  <PresentationFormat>Panoramiczny</PresentationFormat>
  <Paragraphs>28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Motyw pakietu Office</vt:lpstr>
      <vt:lpstr>Rodzina Ulmów</vt:lpstr>
      <vt:lpstr>Prezentacja programu PowerPoint</vt:lpstr>
      <vt:lpstr>Historia rodziny Ulmów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Zbrodnia  dokonana  w Markowej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Słudzy Boży – rodzina Ulmów</vt:lpstr>
      <vt:lpstr>Grób rodziny Ulmów</vt:lpstr>
      <vt:lpstr>Muzeum Rodziny Ulmów</vt:lpstr>
      <vt:lpstr>Prezentacja programu PowerPoint</vt:lpstr>
      <vt:lpstr>Prezentację przygotował: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Rodzina Ulmów</dc:title>
  <dc:creator>Kuba</dc:creator>
  <cp:lastModifiedBy>Wioletta Andrzejczak</cp:lastModifiedBy>
  <cp:revision>1</cp:revision>
  <dcterms:created xsi:type="dcterms:W3CDTF">2023-05-27T13:00:20Z</dcterms:created>
  <dcterms:modified xsi:type="dcterms:W3CDTF">2023-08-29T15:25:48Z</dcterms:modified>
</cp:coreProperties>
</file>