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8" r:id="rId1"/>
  </p:sldMasterIdLst>
  <p:sldIdLst>
    <p:sldId id="265" r:id="rId2"/>
    <p:sldId id="260" r:id="rId3"/>
    <p:sldId id="257" r:id="rId4"/>
    <p:sldId id="269" r:id="rId5"/>
    <p:sldId id="266" r:id="rId6"/>
    <p:sldId id="258" r:id="rId7"/>
    <p:sldId id="261" r:id="rId8"/>
    <p:sldId id="262" r:id="rId9"/>
    <p:sldId id="270" r:id="rId10"/>
    <p:sldId id="263" r:id="rId11"/>
    <p:sldId id="271" r:id="rId12"/>
    <p:sldId id="272" r:id="rId1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87097" autoAdjust="0"/>
  </p:normalViewPr>
  <p:slideViewPr>
    <p:cSldViewPr>
      <p:cViewPr>
        <p:scale>
          <a:sx n="75" d="100"/>
          <a:sy n="75" d="100"/>
        </p:scale>
        <p:origin x="-1230"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8" name="Symbol zastępczy daty 27"/>
          <p:cNvSpPr>
            <a:spLocks noGrp="1"/>
          </p:cNvSpPr>
          <p:nvPr>
            <p:ph type="dt" sz="half" idx="10"/>
          </p:nvPr>
        </p:nvSpPr>
        <p:spPr/>
        <p:txBody>
          <a:bodyPr/>
          <a:lstStyle>
            <a:extLst/>
          </a:lstStyle>
          <a:p>
            <a:fld id="{169C1D4B-0AD9-4DB0-9BFF-F4CBFA8119FB}" type="datetimeFigureOut">
              <a:rPr lang="pl-PL" smtClean="0"/>
              <a:pPr/>
              <a:t>2018-11-26</a:t>
            </a:fld>
            <a:endParaRPr lang="pl-PL"/>
          </a:p>
        </p:txBody>
      </p:sp>
      <p:sp>
        <p:nvSpPr>
          <p:cNvPr id="17" name="Symbol zastępczy stopki 16"/>
          <p:cNvSpPr>
            <a:spLocks noGrp="1"/>
          </p:cNvSpPr>
          <p:nvPr>
            <p:ph type="ftr" sz="quarter" idx="11"/>
          </p:nvPr>
        </p:nvSpPr>
        <p:spPr/>
        <p:txBody>
          <a:bodyPr/>
          <a:lstStyle>
            <a:extLst/>
          </a:lstStyle>
          <a:p>
            <a:endParaRPr lang="pl-PL"/>
          </a:p>
        </p:txBody>
      </p:sp>
      <p:sp>
        <p:nvSpPr>
          <p:cNvPr id="29" name="Symbol zastępczy numeru slajdu 28"/>
          <p:cNvSpPr>
            <a:spLocks noGrp="1"/>
          </p:cNvSpPr>
          <p:nvPr>
            <p:ph type="sldNum" sz="quarter" idx="12"/>
          </p:nvPr>
        </p:nvSpPr>
        <p:spPr/>
        <p:txBody>
          <a:bodyPr/>
          <a:lstStyle>
            <a:extLst/>
          </a:lstStyle>
          <a:p>
            <a:fld id="{7C0D23EE-61C2-42B8-8F08-81319563120A}" type="slidenum">
              <a:rPr lang="pl-PL" smtClean="0"/>
              <a:pPr/>
              <a:t>‹#›</a:t>
            </a:fld>
            <a:endParaRPr lang="pl-PL"/>
          </a:p>
        </p:txBody>
      </p:sp>
      <p:sp>
        <p:nvSpPr>
          <p:cNvPr id="32" name="Prostokąt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Prostokąt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Prostokąt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Prostokąt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Prostokąt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ytuł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pl-PL" smtClean="0"/>
              <a:t>Kliknij, aby edytować styl</a:t>
            </a:r>
            <a:endParaRPr kumimoji="0" lang="en-US"/>
          </a:p>
        </p:txBody>
      </p:sp>
      <p:sp>
        <p:nvSpPr>
          <p:cNvPr id="9" name="Podtytuł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56" name="Prostokąt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Prostokąt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Prostokąt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Prostokąt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169C1D4B-0AD9-4DB0-9BFF-F4CBFA8119FB}" type="datetimeFigureOut">
              <a:rPr lang="pl-PL" smtClean="0"/>
              <a:pPr/>
              <a:t>2018-11-26</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7C0D23EE-61C2-42B8-8F08-81319563120A}" type="slidenum">
              <a:rPr lang="pl-PL" smtClean="0"/>
              <a:pPr/>
              <a:t>‹#›</a:t>
            </a:fld>
            <a:endParaRPr lang="pl-PL"/>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9"/>
            <a:ext cx="1981200" cy="5851525"/>
          </a:xfrm>
        </p:spPr>
        <p:txBody>
          <a:bodyPr vert="eaVert" anchor="ct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609600" y="274639"/>
            <a:ext cx="58674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169C1D4B-0AD9-4DB0-9BFF-F4CBFA8119FB}" type="datetimeFigureOut">
              <a:rPr lang="pl-PL" smtClean="0"/>
              <a:pPr/>
              <a:t>2018-11-26</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7C0D23EE-61C2-42B8-8F08-81319563120A}" type="slidenum">
              <a:rPr lang="pl-PL" smtClean="0"/>
              <a:pPr/>
              <a:t>‹#›</a:t>
            </a:fld>
            <a:endParaRPr lang="pl-PL"/>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169C1D4B-0AD9-4DB0-9BFF-F4CBFA8119FB}" type="datetimeFigureOut">
              <a:rPr lang="pl-PL" smtClean="0"/>
              <a:pPr/>
              <a:t>2018-11-26</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7C0D23EE-61C2-42B8-8F08-81319563120A}" type="slidenum">
              <a:rPr lang="pl-PL" smtClean="0"/>
              <a:pPr/>
              <a:t>‹#›</a:t>
            </a:fld>
            <a:endParaRPr lang="pl-PL"/>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14" name="Dowolny kształt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Dowolny kształt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Dowolny kształt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Dowolny kształt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Dowolny kształt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Dowolny kształt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Dowolny kształt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Dowolny kształt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Dowolny kształt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Dowolny kształt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Dowolny kształt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Dowolny kształt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Dowolny kształt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Dowolny kształt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Dowolny kształt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Symbol zastępczy tekstu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169C1D4B-0AD9-4DB0-9BFF-F4CBFA8119FB}" type="datetimeFigureOut">
              <a:rPr lang="pl-PL" smtClean="0"/>
              <a:pPr/>
              <a:t>2018-11-26</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7C0D23EE-61C2-42B8-8F08-81319563120A}" type="slidenum">
              <a:rPr lang="pl-PL" smtClean="0"/>
              <a:pPr/>
              <a:t>‹#›</a:t>
            </a:fld>
            <a:endParaRPr lang="pl-PL"/>
          </a:p>
        </p:txBody>
      </p:sp>
      <p:sp>
        <p:nvSpPr>
          <p:cNvPr id="7" name="Prostokąt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pl-PL" smtClean="0"/>
              <a:t>Kliknij, aby edytować styl</a:t>
            </a:r>
            <a:endParaRPr kumimoji="0" lang="en-US"/>
          </a:p>
        </p:txBody>
      </p:sp>
      <p:sp>
        <p:nvSpPr>
          <p:cNvPr id="8" name="Prostokąt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Prostokąt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Prostokąt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Prostokąt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Prostokąt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512064"/>
            <a:ext cx="8229600" cy="9144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169C1D4B-0AD9-4DB0-9BFF-F4CBFA8119FB}" type="datetimeFigureOut">
              <a:rPr lang="pl-PL" smtClean="0"/>
              <a:pPr/>
              <a:t>2018-11-26</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7C0D23EE-61C2-42B8-8F08-81319563120A}" type="slidenum">
              <a:rPr lang="pl-PL" smtClean="0"/>
              <a:pPr/>
              <a:t>‹#›</a:t>
            </a:fld>
            <a:endParaRPr lang="pl-PL"/>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5" name="Prostokąt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504824" y="512064"/>
            <a:ext cx="7772400" cy="914400"/>
          </a:xfrm>
        </p:spPr>
        <p:txBody>
          <a:bodyPr anchor="t"/>
          <a:lstStyle>
            <a:lvl1pPr>
              <a:defRPr sz="4000"/>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169C1D4B-0AD9-4DB0-9BFF-F4CBFA8119FB}" type="datetimeFigureOut">
              <a:rPr lang="pl-PL" smtClean="0"/>
              <a:pPr/>
              <a:t>2018-11-26</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7C0D23EE-61C2-42B8-8F08-81319563120A}" type="slidenum">
              <a:rPr lang="pl-PL" smtClean="0"/>
              <a:pPr/>
              <a:t>‹#›</a:t>
            </a:fld>
            <a:endParaRPr lang="pl-PL"/>
          </a:p>
        </p:txBody>
      </p:sp>
      <p:sp>
        <p:nvSpPr>
          <p:cNvPr id="16" name="Prostokąt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Prostokąt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Prostokąt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Prostokąt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Prostokąt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Prostokąt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Prostokąt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Prostokąt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Prostokąt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914400" y="512064"/>
            <a:ext cx="7772400" cy="914400"/>
          </a:xfrm>
        </p:spPr>
        <p:txBody>
          <a:bodyPr/>
          <a:lstStyle>
            <a:lvl1pPr>
              <a:defRPr sz="4000" cap="none" baseline="0"/>
            </a:lvl1pPr>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169C1D4B-0AD9-4DB0-9BFF-F4CBFA8119FB}" type="datetimeFigureOut">
              <a:rPr lang="pl-PL" smtClean="0"/>
              <a:pPr/>
              <a:t>2018-11-26</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7C0D23EE-61C2-42B8-8F08-81319563120A}" type="slidenum">
              <a:rPr lang="pl-PL" smtClean="0"/>
              <a:pPr/>
              <a:t>‹#›</a:t>
            </a:fld>
            <a:endParaRPr lang="pl-PL"/>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169C1D4B-0AD9-4DB0-9BFF-F4CBFA8119FB}" type="datetimeFigureOut">
              <a:rPr lang="pl-PL" smtClean="0"/>
              <a:pPr/>
              <a:t>2018-11-26</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7C0D23EE-61C2-42B8-8F08-81319563120A}" type="slidenum">
              <a:rPr lang="pl-PL" smtClean="0"/>
              <a:pPr/>
              <a:t>‹#›</a:t>
            </a:fld>
            <a:endParaRPr lang="pl-PL"/>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85800" y="273050"/>
            <a:ext cx="8229600" cy="1162050"/>
          </a:xfrm>
        </p:spPr>
        <p:txBody>
          <a:bodyPr anchor="ctr"/>
          <a:lstStyle>
            <a:lvl1pPr algn="l">
              <a:buNone/>
              <a:defRPr sz="3600" b="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169C1D4B-0AD9-4DB0-9BFF-F4CBFA8119FB}" type="datetimeFigureOut">
              <a:rPr lang="pl-PL" smtClean="0"/>
              <a:pPr/>
              <a:t>2018-11-26</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7C0D23EE-61C2-42B8-8F08-81319563120A}" type="slidenum">
              <a:rPr lang="pl-PL" smtClean="0"/>
              <a:pPr/>
              <a:t>‹#›</a:t>
            </a:fld>
            <a:endParaRPr lang="pl-PL"/>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8" name="Prostokąt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Łącznik prosty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upa 9"/>
          <p:cNvGrpSpPr/>
          <p:nvPr/>
        </p:nvGrpSpPr>
        <p:grpSpPr>
          <a:xfrm rot="5400000">
            <a:off x="8514581" y="1219200"/>
            <a:ext cx="132763" cy="128466"/>
            <a:chOff x="6668087" y="1297746"/>
            <a:chExt cx="161840" cy="156602"/>
          </a:xfrm>
        </p:grpSpPr>
        <p:cxnSp>
          <p:nvCxnSpPr>
            <p:cNvPr id="15" name="Łącznik prosty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Łącznik prosty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Łącznik prosty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ytuł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pl-PL" smtClean="0"/>
              <a:t>Kliknij, aby edytować styl</a:t>
            </a:r>
            <a:endParaRPr kumimoji="0" lang="en-US"/>
          </a:p>
        </p:txBody>
      </p:sp>
      <p:sp>
        <p:nvSpPr>
          <p:cNvPr id="3" name="Symbol zastępczy obrazu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pl-PL" smtClean="0"/>
              <a:t>Kliknij ikonę, aby dodać obraz</a:t>
            </a:r>
            <a:endParaRPr kumimoji="0" lang="en-US"/>
          </a:p>
        </p:txBody>
      </p:sp>
      <p:sp>
        <p:nvSpPr>
          <p:cNvPr id="4" name="Symbol zastępczy tekstu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grpSp>
        <p:nvGrpSpPr>
          <p:cNvPr id="14" name="Grupa 13"/>
          <p:cNvGrpSpPr/>
          <p:nvPr/>
        </p:nvGrpSpPr>
        <p:grpSpPr>
          <a:xfrm rot="5400000">
            <a:off x="8666981" y="1371600"/>
            <a:ext cx="132763" cy="128466"/>
            <a:chOff x="6668087" y="1297746"/>
            <a:chExt cx="161840" cy="156602"/>
          </a:xfrm>
        </p:grpSpPr>
        <p:cxnSp>
          <p:nvCxnSpPr>
            <p:cNvPr id="11" name="Łącznik prosty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Łącznik prosty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Łącznik prosty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upa 17"/>
          <p:cNvGrpSpPr/>
          <p:nvPr/>
        </p:nvGrpSpPr>
        <p:grpSpPr>
          <a:xfrm rot="5400000">
            <a:off x="8320088" y="1474763"/>
            <a:ext cx="132763" cy="128466"/>
            <a:chOff x="6668087" y="1297746"/>
            <a:chExt cx="161840" cy="156602"/>
          </a:xfrm>
        </p:grpSpPr>
        <p:cxnSp>
          <p:nvCxnSpPr>
            <p:cNvPr id="19" name="Łącznik prosty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Łącznik prosty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Łącznik prosty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Symbol zastępczy daty 4"/>
          <p:cNvSpPr>
            <a:spLocks noGrp="1"/>
          </p:cNvSpPr>
          <p:nvPr>
            <p:ph type="dt" sz="half" idx="10"/>
          </p:nvPr>
        </p:nvSpPr>
        <p:spPr>
          <a:xfrm>
            <a:off x="6477000" y="55499"/>
            <a:ext cx="2133600" cy="365125"/>
          </a:xfrm>
        </p:spPr>
        <p:txBody>
          <a:bodyPr/>
          <a:lstStyle>
            <a:extLst/>
          </a:lstStyle>
          <a:p>
            <a:fld id="{169C1D4B-0AD9-4DB0-9BFF-F4CBFA8119FB}" type="datetimeFigureOut">
              <a:rPr lang="pl-PL" smtClean="0"/>
              <a:pPr/>
              <a:t>2018-11-26</a:t>
            </a:fld>
            <a:endParaRPr lang="pl-PL"/>
          </a:p>
        </p:txBody>
      </p:sp>
      <p:sp>
        <p:nvSpPr>
          <p:cNvPr id="6" name="Symbol zastępczy stopki 5"/>
          <p:cNvSpPr>
            <a:spLocks noGrp="1"/>
          </p:cNvSpPr>
          <p:nvPr>
            <p:ph type="ftr" sz="quarter" idx="11"/>
          </p:nvPr>
        </p:nvSpPr>
        <p:spPr>
          <a:xfrm>
            <a:off x="914400" y="55499"/>
            <a:ext cx="5562600" cy="365125"/>
          </a:xfrm>
        </p:spPr>
        <p:txBody>
          <a:bodyPr/>
          <a:lstStyle>
            <a:extLst/>
          </a:lstStyle>
          <a:p>
            <a:endParaRPr lang="pl-PL"/>
          </a:p>
        </p:txBody>
      </p:sp>
      <p:sp>
        <p:nvSpPr>
          <p:cNvPr id="7" name="Symbol zastępczy numeru slajdu 6"/>
          <p:cNvSpPr>
            <a:spLocks noGrp="1"/>
          </p:cNvSpPr>
          <p:nvPr>
            <p:ph type="sldNum" sz="quarter" idx="12"/>
          </p:nvPr>
        </p:nvSpPr>
        <p:spPr>
          <a:xfrm>
            <a:off x="8610600" y="55499"/>
            <a:ext cx="457200" cy="365125"/>
          </a:xfrm>
        </p:spPr>
        <p:txBody>
          <a:bodyPr/>
          <a:lstStyle>
            <a:extLst/>
          </a:lstStyle>
          <a:p>
            <a:fld id="{7C0D23EE-61C2-42B8-8F08-81319563120A}" type="slidenum">
              <a:rPr lang="pl-PL" smtClean="0"/>
              <a:pPr/>
              <a:t>‹#›</a:t>
            </a:fld>
            <a:endParaRPr lang="pl-PL"/>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Prostokąt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Prostokąt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Prostokąt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stokąt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Prostokąt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Prostokąt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Prostokąt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Prostokąt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Prostokąt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Symbol zastępczy tytułu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pl-PL" smtClean="0"/>
              <a:t>Kliknij, aby edytować styl</a:t>
            </a:r>
            <a:endParaRPr kumimoji="0" lang="en-US"/>
          </a:p>
        </p:txBody>
      </p:sp>
      <p:sp>
        <p:nvSpPr>
          <p:cNvPr id="13" name="Symbol zastępczy tekstu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69C1D4B-0AD9-4DB0-9BFF-F4CBFA8119FB}" type="datetimeFigureOut">
              <a:rPr lang="pl-PL" smtClean="0"/>
              <a:pPr/>
              <a:t>2018-11-26</a:t>
            </a:fld>
            <a:endParaRPr lang="pl-PL"/>
          </a:p>
        </p:txBody>
      </p:sp>
      <p:sp>
        <p:nvSpPr>
          <p:cNvPr id="3" name="Symbol zastępczy stopki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pl-PL"/>
          </a:p>
        </p:txBody>
      </p:sp>
      <p:sp>
        <p:nvSpPr>
          <p:cNvPr id="23" name="Symbol zastępczy numeru slajd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C0D23EE-61C2-42B8-8F08-81319563120A}"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ransition>
    <p:fade thruBlk="1"/>
  </p:transition>
  <p:timing>
    <p:tnLst>
      <p:par>
        <p:cTn id="1" dur="indefinite" restart="never" nodeType="tmRoot"/>
      </p:par>
    </p:tnLst>
  </p:timing>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484784"/>
            <a:ext cx="8229600" cy="1143000"/>
          </a:xfrm>
        </p:spPr>
        <p:txBody>
          <a:bodyPr>
            <a:noAutofit/>
          </a:bodyPr>
          <a:lstStyle/>
          <a:p>
            <a:pPr algn="ctr"/>
            <a:r>
              <a:rPr lang="pl-PL"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rPr>
              <a:t> A </a:t>
            </a:r>
            <a:r>
              <a:rPr lang="pl-PL"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rPr>
              <a:t>D W E N T</a:t>
            </a:r>
            <a:endParaRPr lang="pl-PL" sz="9600" dirty="0">
              <a:ln w="18415" cmpd="sng">
                <a:solidFill>
                  <a:srgbClr val="FFFFFF"/>
                </a:solidFill>
                <a:prstDash val="solid"/>
              </a:ln>
              <a:solidFill>
                <a:srgbClr val="C00000"/>
              </a:solidFill>
              <a:effectLst>
                <a:outerShdw blurRad="63500" dir="3600000" algn="tl" rotWithShape="0">
                  <a:srgbClr val="000000">
                    <a:alpha val="70000"/>
                  </a:srgbClr>
                </a:outerShdw>
              </a:effectLst>
            </a:endParaRPr>
          </a:p>
        </p:txBody>
      </p:sp>
      <p:pic>
        <p:nvPicPr>
          <p:cNvPr id="8197" name="Picture 5" descr="C:\Users\Marysia\AppData\Local\Microsoft\Windows\Temporary Internet Files\Content.IE5\7268TX8N\MC900432387[1].wmf"/>
          <p:cNvPicPr>
            <a:picLocks noChangeAspect="1" noChangeArrowheads="1"/>
          </p:cNvPicPr>
          <p:nvPr/>
        </p:nvPicPr>
        <p:blipFill>
          <a:blip r:embed="rId2" cstate="print"/>
          <a:srcRect/>
          <a:stretch>
            <a:fillRect/>
          </a:stretch>
        </p:blipFill>
        <p:spPr bwMode="auto">
          <a:xfrm>
            <a:off x="3851920" y="3356992"/>
            <a:ext cx="1581150" cy="1835150"/>
          </a:xfrm>
          <a:prstGeom prst="rect">
            <a:avLst/>
          </a:prstGeom>
          <a:noFill/>
        </p:spPr>
      </p:pic>
      <p:pic>
        <p:nvPicPr>
          <p:cNvPr id="5" name="Picture 6" descr="Znalezione obrazy dla zapytania wieniec adwentowy"/>
          <p:cNvPicPr>
            <a:picLocks noChangeAspect="1" noChangeArrowheads="1"/>
          </p:cNvPicPr>
          <p:nvPr/>
        </p:nvPicPr>
        <p:blipFill>
          <a:blip r:embed="rId3" cstate="print"/>
          <a:srcRect/>
          <a:stretch>
            <a:fillRect/>
          </a:stretch>
        </p:blipFill>
        <p:spPr bwMode="auto">
          <a:xfrm>
            <a:off x="2339752" y="2924944"/>
            <a:ext cx="4833396" cy="3100371"/>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0.70"/>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1835696" y="1124744"/>
            <a:ext cx="5760640" cy="5262979"/>
          </a:xfrm>
          <a:prstGeom prst="rect">
            <a:avLst/>
          </a:prstGeom>
          <a:noFill/>
        </p:spPr>
        <p:txBody>
          <a:bodyPr wrap="square" rtlCol="0">
            <a:spAutoFit/>
          </a:bodyPr>
          <a:lstStyle/>
          <a:p>
            <a:pPr algn="just"/>
            <a:r>
              <a:rPr lang="pl-PL" sz="2400" dirty="0" smtClean="0">
                <a:ln w="10160">
                  <a:solidFill>
                    <a:schemeClr val="accent3">
                      <a:lumMod val="50000"/>
                    </a:schemeClr>
                  </a:solidFill>
                  <a:prstDash val="solid"/>
                </a:ln>
                <a:solidFill>
                  <a:srgbClr val="FFFFFF"/>
                </a:solidFill>
              </a:rPr>
              <a:t>III NIEDZIELA ADWENTU JEST NAZYWANA NIEDZIELĄ RÓŻOWĄ LUB – Z ŁACINY – NIEDZIELĄ GAUDETE. NAZWA TA POCHODZI OD SŁÓW ANTYFONY NA WEJŚCIE: GAUDETE IN DOMINO, „RADUJCIE SIĘ W PANU”. SZATY LITURGICZNE MOGĄ BYĆ – WYJĄTKOWO – KOLORU RÓŻOWEGO, A NIE, JAK W POZOSTAŁE NIEDZIELE ADWENTU, FIOLETOWE. TEKSTY LITURGII TEJ NIEDZIELI PRZEPEŁNIONE SĄ RADOŚCIĄ Z ZAPOWIADANEGO PRZYJŚCIA CHRYSTUSA I ODKUPIENIA, JAKIE PRZYNOSI. </a:t>
            </a:r>
            <a:endParaRPr lang="pl-PL" sz="2400" dirty="0">
              <a:ln w="10160">
                <a:solidFill>
                  <a:schemeClr val="accent3">
                    <a:lumMod val="50000"/>
                  </a:schemeClr>
                </a:solidFill>
                <a:prstDash val="solid"/>
              </a:ln>
              <a:solidFill>
                <a:srgbClr val="FFFFFF"/>
              </a:solidFill>
            </a:endParaRPr>
          </a:p>
        </p:txBody>
      </p:sp>
      <p:pic>
        <p:nvPicPr>
          <p:cNvPr id="7170" name="Picture 2" descr="C:\Users\Marysia\AppData\Local\Microsoft\Windows\Temporary Internet Files\Content.IE5\X0ZGOWKQ\MC900355063[1].wmf"/>
          <p:cNvPicPr>
            <a:picLocks noChangeAspect="1" noChangeArrowheads="1"/>
          </p:cNvPicPr>
          <p:nvPr/>
        </p:nvPicPr>
        <p:blipFill>
          <a:blip r:embed="rId2" cstate="print"/>
          <a:srcRect/>
          <a:stretch>
            <a:fillRect/>
          </a:stretch>
        </p:blipFill>
        <p:spPr bwMode="auto">
          <a:xfrm>
            <a:off x="2771800" y="260648"/>
            <a:ext cx="3631997" cy="651967"/>
          </a:xfrm>
          <a:prstGeom prst="rect">
            <a:avLst/>
          </a:prstGeom>
          <a:noFill/>
        </p:spPr>
      </p:pic>
      <p:pic>
        <p:nvPicPr>
          <p:cNvPr id="6" name="Picture 2" descr="C:\Users\Marysia\AppData\Local\Microsoft\Windows\Temporary Internet Files\Content.IE5\X0ZGOWKQ\MC900355063[1].wmf"/>
          <p:cNvPicPr>
            <a:picLocks noChangeAspect="1" noChangeArrowheads="1"/>
          </p:cNvPicPr>
          <p:nvPr/>
        </p:nvPicPr>
        <p:blipFill>
          <a:blip r:embed="rId2" cstate="print"/>
          <a:srcRect/>
          <a:stretch>
            <a:fillRect/>
          </a:stretch>
        </p:blipFill>
        <p:spPr bwMode="auto">
          <a:xfrm>
            <a:off x="3131840" y="5949280"/>
            <a:ext cx="3631997" cy="651967"/>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2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4800" dirty="0" smtClean="0"/>
              <a:t>Lampion Adwentowy</a:t>
            </a:r>
            <a:endParaRPr lang="pl-PL" sz="4800" dirty="0"/>
          </a:p>
        </p:txBody>
      </p:sp>
      <p:sp>
        <p:nvSpPr>
          <p:cNvPr id="3" name="Symbol zastępczy zawartości 2"/>
          <p:cNvSpPr>
            <a:spLocks noGrp="1"/>
          </p:cNvSpPr>
          <p:nvPr>
            <p:ph idx="1"/>
          </p:nvPr>
        </p:nvSpPr>
        <p:spPr/>
        <p:txBody>
          <a:bodyPr/>
          <a:lstStyle/>
          <a:p>
            <a:r>
              <a:rPr lang="pl-PL" dirty="0" smtClean="0">
                <a:latin typeface="Georgia" pitchFamily="18" charset="0"/>
              </a:rPr>
              <a:t> </a:t>
            </a:r>
            <a:r>
              <a:rPr lang="pl-PL" dirty="0" smtClean="0"/>
              <a:t>Na nim są przedstawione symbole chrześcijańskie lub sceny z Biblii. Wewnątrz umieszcza się świecę. Idąc na roraty, dzieci zabierają je ze sobą do kościoła</a:t>
            </a:r>
            <a:r>
              <a:rPr lang="pl-PL" dirty="0" smtClean="0">
                <a:latin typeface="Georgia" pitchFamily="18" charset="0"/>
              </a:rPr>
              <a:t>. </a:t>
            </a:r>
            <a:endParaRPr lang="pl-PL" dirty="0" smtClean="0">
              <a:latin typeface="Georgia" pitchFamily="18" charset="0"/>
            </a:endParaRPr>
          </a:p>
          <a:p>
            <a:pPr>
              <a:buNone/>
            </a:pPr>
            <a:endParaRPr lang="pl-PL" dirty="0" smtClean="0"/>
          </a:p>
        </p:txBody>
      </p:sp>
      <p:pic>
        <p:nvPicPr>
          <p:cNvPr id="4" name="Picture 5" descr="3"/>
          <p:cNvPicPr>
            <a:picLocks noChangeAspect="1" noChangeArrowheads="1"/>
          </p:cNvPicPr>
          <p:nvPr/>
        </p:nvPicPr>
        <p:blipFill>
          <a:blip r:embed="rId2" cstate="print"/>
          <a:srcRect/>
          <a:stretch>
            <a:fillRect/>
          </a:stretch>
        </p:blipFill>
        <p:spPr bwMode="auto">
          <a:xfrm>
            <a:off x="6588224" y="3645024"/>
            <a:ext cx="2252059" cy="3212976"/>
          </a:xfrm>
          <a:prstGeom prst="rect">
            <a:avLst/>
          </a:prstGeom>
          <a:noFill/>
          <a:ln w="9525">
            <a:noFill/>
            <a:miter lim="800000"/>
            <a:headEnd/>
            <a:tailEnd/>
          </a:ln>
        </p:spPr>
      </p:pic>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Marana   </a:t>
            </a:r>
            <a:r>
              <a:rPr lang="pl-PL" dirty="0" err="1" smtClean="0"/>
              <a:t>Tha</a:t>
            </a:r>
            <a:r>
              <a:rPr lang="pl-PL" dirty="0" smtClean="0"/>
              <a:t>- Przyjdź Panie Jezu …</a:t>
            </a:r>
            <a:endParaRPr lang="pl-PL" dirty="0"/>
          </a:p>
        </p:txBody>
      </p:sp>
      <p:sp>
        <p:nvSpPr>
          <p:cNvPr id="3" name="Symbol zastępczy zawartości 2"/>
          <p:cNvSpPr>
            <a:spLocks noGrp="1"/>
          </p:cNvSpPr>
          <p:nvPr>
            <p:ph idx="1"/>
          </p:nvPr>
        </p:nvSpPr>
        <p:spPr/>
        <p:txBody>
          <a:bodyPr/>
          <a:lstStyle/>
          <a:p>
            <a:pPr algn="ctr"/>
            <a:endParaRPr lang="pl-PL" dirty="0" smtClean="0"/>
          </a:p>
          <a:p>
            <a:pPr algn="ctr">
              <a:buNone/>
            </a:pPr>
            <a:endParaRPr lang="pl-PL" dirty="0"/>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3419872" y="404664"/>
            <a:ext cx="5508104" cy="6647974"/>
          </a:xfrm>
          <a:prstGeom prst="rect">
            <a:avLst/>
          </a:prstGeom>
          <a:noFill/>
        </p:spPr>
        <p:txBody>
          <a:bodyPr wrap="square" rtlCol="0">
            <a:spAutoFit/>
          </a:bodyPr>
          <a:lstStyle/>
          <a:p>
            <a:pPr algn="r"/>
            <a:r>
              <a:rPr lang="pl-PL" sz="2400" dirty="0" smtClean="0">
                <a:ln w="10160">
                  <a:solidFill>
                    <a:schemeClr val="accent3">
                      <a:lumMod val="50000"/>
                    </a:schemeClr>
                  </a:solidFill>
                  <a:prstDash val="solid"/>
                </a:ln>
                <a:solidFill>
                  <a:schemeClr val="accent3">
                    <a:lumMod val="20000"/>
                    <a:lumOff val="80000"/>
                  </a:schemeClr>
                </a:solidFill>
                <a:latin typeface="Georgia" pitchFamily="18" charset="0"/>
              </a:rPr>
              <a:t>ADWENT (ŁAC. </a:t>
            </a:r>
            <a:r>
              <a:rPr lang="pl-PL" sz="2400" i="1" dirty="0" smtClean="0">
                <a:ln w="10160">
                  <a:solidFill>
                    <a:schemeClr val="accent3">
                      <a:lumMod val="50000"/>
                    </a:schemeClr>
                  </a:solidFill>
                  <a:prstDash val="solid"/>
                </a:ln>
                <a:solidFill>
                  <a:schemeClr val="accent3">
                    <a:lumMod val="20000"/>
                    <a:lumOff val="80000"/>
                  </a:schemeClr>
                </a:solidFill>
                <a:latin typeface="Georgia" pitchFamily="18" charset="0"/>
              </a:rPr>
              <a:t>ADVENTUS ‘</a:t>
            </a:r>
            <a:r>
              <a:rPr lang="pl-PL" sz="2400" dirty="0" smtClean="0">
                <a:ln w="10160">
                  <a:solidFill>
                    <a:schemeClr val="accent3">
                      <a:lumMod val="50000"/>
                    </a:schemeClr>
                  </a:solidFill>
                  <a:prstDash val="solid"/>
                </a:ln>
                <a:solidFill>
                  <a:schemeClr val="accent3">
                    <a:lumMod val="75000"/>
                  </a:schemeClr>
                </a:solidFill>
                <a:latin typeface="Georgia" pitchFamily="18" charset="0"/>
              </a:rPr>
              <a:t>PRZYJŚCIE</a:t>
            </a:r>
            <a:r>
              <a:rPr lang="pl-PL" sz="2400" dirty="0" smtClean="0">
                <a:ln w="10160">
                  <a:solidFill>
                    <a:schemeClr val="accent3">
                      <a:lumMod val="50000"/>
                    </a:schemeClr>
                  </a:solidFill>
                  <a:prstDash val="solid"/>
                </a:ln>
                <a:solidFill>
                  <a:schemeClr val="accent3">
                    <a:lumMod val="20000"/>
                    <a:lumOff val="80000"/>
                  </a:schemeClr>
                </a:solidFill>
                <a:latin typeface="Georgia" pitchFamily="18" charset="0"/>
              </a:rPr>
              <a:t>, PRZYBYCIE’) – TO OKRES W ROKU LITURGICZNYM, KTÓRY ROZPOCZYNA SIĘ OD I NIESZPORÓW NIEDZIELI PO SOBOCIE </a:t>
            </a:r>
            <a:r>
              <a:rPr lang="pl-PL" sz="2400" dirty="0" smtClean="0">
                <a:ln w="10160">
                  <a:solidFill>
                    <a:schemeClr val="accent3">
                      <a:lumMod val="50000"/>
                    </a:schemeClr>
                  </a:solidFill>
                  <a:prstDash val="solid"/>
                </a:ln>
                <a:solidFill>
                  <a:schemeClr val="accent3">
                    <a:lumMod val="20000"/>
                    <a:lumOff val="80000"/>
                  </a:schemeClr>
                </a:solidFill>
                <a:latin typeface="Georgia" pitchFamily="18" charset="0"/>
              </a:rPr>
              <a:t>  XXXIV </a:t>
            </a:r>
            <a:r>
              <a:rPr lang="pl-PL" sz="2400" dirty="0" smtClean="0">
                <a:ln w="10160">
                  <a:solidFill>
                    <a:schemeClr val="accent3">
                      <a:lumMod val="50000"/>
                    </a:schemeClr>
                  </a:solidFill>
                  <a:prstDash val="solid"/>
                </a:ln>
                <a:solidFill>
                  <a:schemeClr val="accent3">
                    <a:lumMod val="20000"/>
                    <a:lumOff val="80000"/>
                  </a:schemeClr>
                </a:solidFill>
                <a:latin typeface="Georgia" pitchFamily="18" charset="0"/>
              </a:rPr>
              <a:t>TYGODNIA OKRESU ZWYKŁEGO, A KOŃCZY </a:t>
            </a:r>
            <a:r>
              <a:rPr lang="pl-PL" sz="2400" dirty="0" smtClean="0">
                <a:ln w="10160">
                  <a:solidFill>
                    <a:schemeClr val="accent3">
                      <a:lumMod val="50000"/>
                    </a:schemeClr>
                  </a:solidFill>
                  <a:prstDash val="solid"/>
                </a:ln>
                <a:solidFill>
                  <a:schemeClr val="accent3">
                    <a:lumMod val="20000"/>
                    <a:lumOff val="80000"/>
                  </a:schemeClr>
                </a:solidFill>
                <a:latin typeface="Georgia" pitchFamily="18" charset="0"/>
              </a:rPr>
              <a:t>PRZED I NIESZPORAMI UROCZYSTOŚCI NARODZENIA PAŃSKIEGO W WIECZÓR 24 GRUDNIA. </a:t>
            </a:r>
          </a:p>
          <a:p>
            <a:pPr algn="r"/>
            <a:r>
              <a:rPr lang="pl-PL" sz="2400" dirty="0" smtClean="0">
                <a:ln w="10160">
                  <a:solidFill>
                    <a:schemeClr val="accent3">
                      <a:lumMod val="50000"/>
                    </a:schemeClr>
                  </a:solidFill>
                  <a:prstDash val="solid"/>
                </a:ln>
                <a:solidFill>
                  <a:schemeClr val="accent3">
                    <a:lumMod val="20000"/>
                    <a:lumOff val="80000"/>
                  </a:schemeClr>
                </a:solidFill>
                <a:latin typeface="Georgia" pitchFamily="18" charset="0"/>
              </a:rPr>
              <a:t>TRWA OD 23 DO 28 DNI I OBEJMUJE CZTERY KOLEJNE NIEDZIELE PRZED 25 GRUDNIA. STANOWI PIERWSZY OKRES W KAŻDYM NOWYM ROKU LITURGICZNYM.</a:t>
            </a:r>
          </a:p>
          <a:p>
            <a:endParaRPr lang="pl-PL" dirty="0">
              <a:latin typeface="Georgia" pitchFamily="18" charset="0"/>
            </a:endParaRPr>
          </a:p>
        </p:txBody>
      </p:sp>
      <p:pic>
        <p:nvPicPr>
          <p:cNvPr id="1026" name="Picture 2" descr="C:\Users\Marysia\AppData\Local\Microsoft\Windows\Temporary Internet Files\Content.IE5\75YQCDJ5\MC900295297[1].wmf"/>
          <p:cNvPicPr>
            <a:picLocks noChangeAspect="1" noChangeArrowheads="1"/>
          </p:cNvPicPr>
          <p:nvPr/>
        </p:nvPicPr>
        <p:blipFill>
          <a:blip r:embed="rId2" cstate="print"/>
          <a:srcRect/>
          <a:stretch>
            <a:fillRect/>
          </a:stretch>
        </p:blipFill>
        <p:spPr bwMode="auto">
          <a:xfrm>
            <a:off x="323528" y="1556793"/>
            <a:ext cx="3242191" cy="2376264"/>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2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2" fill="hold" nodeType="after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20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13" dur="20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395536" y="0"/>
            <a:ext cx="5472608" cy="6740307"/>
          </a:xfrm>
          <a:prstGeom prst="rect">
            <a:avLst/>
          </a:prstGeom>
          <a:noFill/>
        </p:spPr>
        <p:txBody>
          <a:bodyPr wrap="square" rtlCol="0">
            <a:spAutoFit/>
          </a:bodyPr>
          <a:lstStyle/>
          <a:p>
            <a:r>
              <a:rPr lang="pl-PL" sz="2400" dirty="0" smtClean="0">
                <a:ln w="10160">
                  <a:solidFill>
                    <a:schemeClr val="tx2">
                      <a:lumMod val="50000"/>
                    </a:schemeClr>
                  </a:solidFill>
                  <a:prstDash val="solid"/>
                </a:ln>
                <a:solidFill>
                  <a:srgbClr val="FFFFFF"/>
                </a:solidFill>
                <a:latin typeface="Georgia" pitchFamily="18" charset="0"/>
              </a:rPr>
              <a:t>ADWENT SKŁADA SIĘ Z DWÓCH ODRĘBNYCH OKRESÓW</a:t>
            </a:r>
            <a:r>
              <a:rPr lang="pl-PL" sz="2400" dirty="0" smtClean="0">
                <a:ln w="10160">
                  <a:solidFill>
                    <a:schemeClr val="tx2">
                      <a:lumMod val="50000"/>
                    </a:schemeClr>
                  </a:solidFill>
                  <a:prstDash val="solid"/>
                </a:ln>
                <a:solidFill>
                  <a:srgbClr val="FFFFFF"/>
                </a:solidFill>
                <a:latin typeface="Georgia" pitchFamily="18" charset="0"/>
              </a:rPr>
              <a:t>:</a:t>
            </a:r>
          </a:p>
          <a:p>
            <a:endParaRPr lang="pl-PL" sz="2400" dirty="0" smtClean="0">
              <a:ln w="10160">
                <a:solidFill>
                  <a:schemeClr val="tx2">
                    <a:lumMod val="50000"/>
                  </a:schemeClr>
                </a:solidFill>
                <a:prstDash val="solid"/>
              </a:ln>
              <a:solidFill>
                <a:srgbClr val="FFFFFF"/>
              </a:solidFill>
              <a:latin typeface="Georgia" pitchFamily="18" charset="0"/>
            </a:endParaRPr>
          </a:p>
          <a:p>
            <a:pPr marL="457200" indent="-457200">
              <a:buAutoNum type="arabicPeriod"/>
            </a:pPr>
            <a:r>
              <a:rPr lang="pl-PL" sz="2400" dirty="0" smtClean="0">
                <a:ln w="10160">
                  <a:solidFill>
                    <a:schemeClr val="tx2">
                      <a:lumMod val="50000"/>
                    </a:schemeClr>
                  </a:solidFill>
                  <a:prstDash val="solid"/>
                </a:ln>
                <a:solidFill>
                  <a:srgbClr val="FFFFFF"/>
                </a:solidFill>
                <a:latin typeface="Georgia" pitchFamily="18" charset="0"/>
              </a:rPr>
              <a:t>CZASU</a:t>
            </a:r>
            <a:r>
              <a:rPr lang="pl-PL" sz="2400" dirty="0" smtClean="0">
                <a:ln w="10160">
                  <a:solidFill>
                    <a:schemeClr val="tx2">
                      <a:lumMod val="50000"/>
                    </a:schemeClr>
                  </a:solidFill>
                  <a:prstDash val="solid"/>
                </a:ln>
                <a:solidFill>
                  <a:srgbClr val="FFFFFF"/>
                </a:solidFill>
                <a:latin typeface="Georgia" pitchFamily="18" charset="0"/>
              </a:rPr>
              <a:t>, W KTÓRYM KIERUJEMY NASZE SERCA KU OCZEKIWANIU POWTÓRNEGO PRZYJŚCIA JEZUSA W CHWALE NA KOŃCU CZASÓW (OKRES OD POCZĄTKU ADWENTU DO 16 GRUDNIA WŁĄCZNIE</a:t>
            </a:r>
            <a:r>
              <a:rPr lang="pl-PL" sz="2400" dirty="0" smtClean="0">
                <a:ln w="10160">
                  <a:solidFill>
                    <a:schemeClr val="tx2">
                      <a:lumMod val="50000"/>
                    </a:schemeClr>
                  </a:solidFill>
                  <a:prstDash val="solid"/>
                </a:ln>
                <a:solidFill>
                  <a:srgbClr val="FFFFFF"/>
                </a:solidFill>
                <a:latin typeface="Georgia" pitchFamily="18" charset="0"/>
              </a:rPr>
              <a:t>).</a:t>
            </a:r>
          </a:p>
          <a:p>
            <a:pPr marL="457200" indent="-457200">
              <a:buAutoNum type="arabicPeriod"/>
            </a:pPr>
            <a:endParaRPr lang="pl-PL" sz="2400" dirty="0" smtClean="0">
              <a:ln w="10160">
                <a:solidFill>
                  <a:schemeClr val="tx2">
                    <a:lumMod val="50000"/>
                  </a:schemeClr>
                </a:solidFill>
                <a:prstDash val="solid"/>
              </a:ln>
              <a:solidFill>
                <a:srgbClr val="FFFFFF"/>
              </a:solidFill>
              <a:latin typeface="Georgia" pitchFamily="18" charset="0"/>
            </a:endParaRPr>
          </a:p>
          <a:p>
            <a:r>
              <a:rPr lang="pl-PL" sz="2400" dirty="0" smtClean="0">
                <a:ln w="10160">
                  <a:solidFill>
                    <a:schemeClr val="tx2">
                      <a:lumMod val="50000"/>
                    </a:schemeClr>
                  </a:solidFill>
                  <a:prstDash val="solid"/>
                </a:ln>
                <a:solidFill>
                  <a:srgbClr val="FFFFFF"/>
                </a:solidFill>
                <a:latin typeface="Georgia" pitchFamily="18" charset="0"/>
              </a:rPr>
              <a:t>2. CZASU BEZPOŚREDNIEGO PRZYGOTOWANIA DO UROCZYSTOŚCI NARODZENIA PAŃSKIEGO, W KTÓREJ WSPOMINAMY PIERWSZE PRZYJŚCIE CHRYSTUSA NA ZIEMIĘ</a:t>
            </a:r>
            <a:r>
              <a:rPr lang="pl-PL" sz="2400" dirty="0" smtClean="0">
                <a:ln w="10160">
                  <a:solidFill>
                    <a:schemeClr val="tx2">
                      <a:lumMod val="50000"/>
                    </a:schemeClr>
                  </a:solidFill>
                  <a:prstDash val="solid"/>
                </a:ln>
                <a:solidFill>
                  <a:srgbClr val="FFFFFF"/>
                </a:solidFill>
                <a:latin typeface="Georgia" pitchFamily="18" charset="0"/>
              </a:rPr>
              <a:t>.(17-24 grudnia</a:t>
            </a:r>
            <a:r>
              <a:rPr lang="pl-PL" sz="2400" dirty="0" smtClean="0">
                <a:ln w="10160">
                  <a:solidFill>
                    <a:schemeClr val="tx2">
                      <a:lumMod val="50000"/>
                    </a:schemeClr>
                  </a:solidFill>
                  <a:prstDash val="solid"/>
                </a:ln>
                <a:solidFill>
                  <a:srgbClr val="FFFFFF"/>
                </a:solidFill>
              </a:rPr>
              <a:t>)</a:t>
            </a:r>
            <a:endParaRPr lang="pl-PL" sz="2400" dirty="0">
              <a:ln w="10160">
                <a:solidFill>
                  <a:schemeClr val="tx2">
                    <a:lumMod val="50000"/>
                  </a:schemeClr>
                </a:solidFill>
                <a:prstDash val="solid"/>
              </a:ln>
              <a:solidFill>
                <a:srgbClr val="FFFFFF"/>
              </a:solidFill>
            </a:endParaRPr>
          </a:p>
        </p:txBody>
      </p:sp>
      <p:pic>
        <p:nvPicPr>
          <p:cNvPr id="2053" name="Picture 5" descr="C:\Users\Marysia\AppData\Local\Microsoft\Windows\Temporary Internet Files\Content.IE5\X0ZGOWKQ\MC900410893[1].wmf"/>
          <p:cNvPicPr>
            <a:picLocks noChangeAspect="1" noChangeArrowheads="1"/>
          </p:cNvPicPr>
          <p:nvPr/>
        </p:nvPicPr>
        <p:blipFill>
          <a:blip r:embed="rId2" cstate="print"/>
          <a:srcRect/>
          <a:stretch>
            <a:fillRect/>
          </a:stretch>
        </p:blipFill>
        <p:spPr bwMode="auto">
          <a:xfrm>
            <a:off x="5724128" y="980729"/>
            <a:ext cx="3240360" cy="3644607"/>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0-#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latin typeface="Georgia" pitchFamily="18" charset="0"/>
              </a:rPr>
              <a:t>           </a:t>
            </a:r>
            <a:r>
              <a:rPr lang="pl-PL" sz="4400" dirty="0" smtClean="0"/>
              <a:t>Wieniec Adwentowy</a:t>
            </a:r>
            <a:br>
              <a:rPr lang="pl-PL" sz="4400" dirty="0" smtClean="0"/>
            </a:br>
            <a:r>
              <a:rPr lang="pl-PL" sz="4400" dirty="0" smtClean="0">
                <a:latin typeface="Georgia" pitchFamily="18" charset="0"/>
              </a:rPr>
              <a:t/>
            </a:r>
            <a:br>
              <a:rPr lang="pl-PL" sz="4400" dirty="0" smtClean="0">
                <a:latin typeface="Georgia" pitchFamily="18" charset="0"/>
              </a:rPr>
            </a:br>
            <a:r>
              <a:rPr lang="pl-PL" sz="4800" dirty="0" smtClean="0">
                <a:latin typeface="Georgia" pitchFamily="18" charset="0"/>
              </a:rPr>
              <a:t/>
            </a:r>
            <a:br>
              <a:rPr lang="pl-PL" sz="4800" dirty="0" smtClean="0">
                <a:latin typeface="Georgia" pitchFamily="18" charset="0"/>
              </a:rPr>
            </a:br>
            <a:endParaRPr lang="pl-PL" sz="4800" dirty="0">
              <a:latin typeface="Georgia" pitchFamily="18" charset="0"/>
            </a:endParaRPr>
          </a:p>
        </p:txBody>
      </p:sp>
      <p:sp>
        <p:nvSpPr>
          <p:cNvPr id="3" name="Symbol zastępczy zawartości 2"/>
          <p:cNvSpPr>
            <a:spLocks noGrp="1"/>
          </p:cNvSpPr>
          <p:nvPr>
            <p:ph idx="1"/>
          </p:nvPr>
        </p:nvSpPr>
        <p:spPr>
          <a:xfrm>
            <a:off x="539552" y="1196752"/>
            <a:ext cx="8147248" cy="5158808"/>
          </a:xfrm>
        </p:spPr>
        <p:txBody>
          <a:bodyPr anchor="t"/>
          <a:lstStyle/>
          <a:p>
            <a:pPr algn="ctr">
              <a:buFont typeface="Wingdings" pitchFamily="2" charset="2"/>
              <a:buNone/>
            </a:pPr>
            <a:endParaRPr lang="pl-PL" sz="2800" dirty="0" smtClean="0"/>
          </a:p>
          <a:p>
            <a:pPr algn="ctr">
              <a:buFont typeface="Wingdings" pitchFamily="2" charset="2"/>
              <a:buNone/>
            </a:pPr>
            <a:r>
              <a:rPr lang="pl-PL" sz="2800" dirty="0" smtClean="0"/>
              <a:t>Wywodzi </a:t>
            </a:r>
            <a:r>
              <a:rPr lang="pl-PL" sz="2800" dirty="0" smtClean="0"/>
              <a:t>się on z symboli światła. </a:t>
            </a:r>
          </a:p>
          <a:p>
            <a:pPr algn="ctr">
              <a:buFont typeface="Wingdings" pitchFamily="2" charset="2"/>
              <a:buNone/>
            </a:pPr>
            <a:r>
              <a:rPr lang="pl-PL" sz="2800" dirty="0" smtClean="0"/>
              <a:t>Wykonany z gałązek drzew iglastych. </a:t>
            </a:r>
          </a:p>
          <a:p>
            <a:pPr algn="ctr">
              <a:buFont typeface="Wingdings" pitchFamily="2" charset="2"/>
              <a:buNone/>
            </a:pPr>
            <a:r>
              <a:rPr lang="pl-PL" sz="2800" dirty="0" smtClean="0"/>
              <a:t>Na wieńcu są umieszczone cztery </a:t>
            </a:r>
            <a:r>
              <a:rPr lang="pl-PL" sz="2800" dirty="0" smtClean="0"/>
              <a:t>świece symbolizujące </a:t>
            </a:r>
            <a:r>
              <a:rPr lang="pl-PL" sz="2800" dirty="0" smtClean="0"/>
              <a:t>cztery niedziele adwentowe. Świece zapala się w kolejne niedziele Adwentu</a:t>
            </a:r>
            <a:r>
              <a:rPr lang="pl-PL" sz="3200" dirty="0" smtClean="0"/>
              <a:t>.</a:t>
            </a:r>
          </a:p>
          <a:p>
            <a:endParaRPr lang="pl-PL" b="1" dirty="0"/>
          </a:p>
        </p:txBody>
      </p:sp>
      <p:pic>
        <p:nvPicPr>
          <p:cNvPr id="4" name="Picture 4" descr="200px-Advent_wreath"/>
          <p:cNvPicPr>
            <a:picLocks noChangeAspect="1" noChangeArrowheads="1"/>
          </p:cNvPicPr>
          <p:nvPr/>
        </p:nvPicPr>
        <p:blipFill>
          <a:blip r:embed="rId2" cstate="print"/>
          <a:srcRect/>
          <a:stretch>
            <a:fillRect/>
          </a:stretch>
        </p:blipFill>
        <p:spPr bwMode="auto">
          <a:xfrm>
            <a:off x="3203849" y="4519612"/>
            <a:ext cx="2880320" cy="2174634"/>
          </a:xfrm>
          <a:prstGeom prst="rect">
            <a:avLst/>
          </a:prstGeom>
          <a:noFill/>
          <a:ln w="9525">
            <a:noFill/>
            <a:miter lim="800000"/>
            <a:headEnd/>
            <a:tailEnd/>
          </a:ln>
        </p:spPr>
      </p:pic>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323528" y="0"/>
            <a:ext cx="8820472" cy="9387185"/>
          </a:xfrm>
          <a:prstGeom prst="rect">
            <a:avLst/>
          </a:prstGeom>
          <a:noFill/>
        </p:spPr>
        <p:txBody>
          <a:bodyPr wrap="square" rtlCol="0">
            <a:spAutoFit/>
          </a:bodyPr>
          <a:lstStyle/>
          <a:p>
            <a:pPr algn="ctr"/>
            <a:r>
              <a:rPr lang="pl-PL" sz="2800" dirty="0" smtClean="0">
                <a:ln w="10160">
                  <a:solidFill>
                    <a:schemeClr val="accent1"/>
                  </a:solidFill>
                  <a:prstDash val="solid"/>
                </a:ln>
                <a:solidFill>
                  <a:srgbClr val="FFFFFF"/>
                </a:solidFill>
                <a:latin typeface="Georgia" pitchFamily="18" charset="0"/>
              </a:rPr>
              <a:t>TEKSTY </a:t>
            </a:r>
            <a:r>
              <a:rPr lang="pl-PL" sz="2800" dirty="0" smtClean="0">
                <a:ln w="10160">
                  <a:solidFill>
                    <a:schemeClr val="accent1"/>
                  </a:solidFill>
                  <a:prstDash val="solid"/>
                </a:ln>
                <a:solidFill>
                  <a:srgbClr val="FFFFFF"/>
                </a:solidFill>
                <a:latin typeface="Georgia" pitchFamily="18" charset="0"/>
              </a:rPr>
              <a:t>LITURGICZNE </a:t>
            </a:r>
            <a:r>
              <a:rPr lang="pl-PL" sz="2800" dirty="0" smtClean="0">
                <a:ln w="10160">
                  <a:solidFill>
                    <a:schemeClr val="accent1"/>
                  </a:solidFill>
                  <a:prstDash val="solid"/>
                </a:ln>
                <a:solidFill>
                  <a:srgbClr val="FFFFFF"/>
                </a:solidFill>
                <a:latin typeface="Georgia" pitchFamily="18" charset="0"/>
              </a:rPr>
              <a:t>ADWENTU;</a:t>
            </a:r>
          </a:p>
          <a:p>
            <a:endParaRPr lang="pl-PL" sz="2800" dirty="0" smtClean="0">
              <a:ln w="10160">
                <a:solidFill>
                  <a:schemeClr val="accent1"/>
                </a:solidFill>
                <a:prstDash val="solid"/>
              </a:ln>
              <a:solidFill>
                <a:srgbClr val="FFFFFF"/>
              </a:solidFill>
            </a:endParaRPr>
          </a:p>
          <a:p>
            <a:pPr algn="ctr"/>
            <a:r>
              <a:rPr lang="pl-PL" sz="2800" dirty="0" smtClean="0">
                <a:ln w="10160">
                  <a:solidFill>
                    <a:schemeClr val="accent1"/>
                  </a:solidFill>
                  <a:prstDash val="solid"/>
                </a:ln>
                <a:solidFill>
                  <a:srgbClr val="FFFFFF"/>
                </a:solidFill>
                <a:latin typeface="Georgia" pitchFamily="18" charset="0"/>
              </a:rPr>
              <a:t> UKAZUJĄ </a:t>
            </a:r>
            <a:r>
              <a:rPr lang="pl-PL" sz="2800" dirty="0" smtClean="0">
                <a:ln w="10160">
                  <a:solidFill>
                    <a:schemeClr val="accent1"/>
                  </a:solidFill>
                  <a:prstDash val="solid"/>
                </a:ln>
                <a:solidFill>
                  <a:srgbClr val="FFFFFF"/>
                </a:solidFill>
                <a:latin typeface="Georgia" pitchFamily="18" charset="0"/>
              </a:rPr>
              <a:t>POSTACIE STAREGO I NOWEGO </a:t>
            </a:r>
            <a:r>
              <a:rPr lang="pl-PL" sz="2800" dirty="0" smtClean="0">
                <a:ln w="10160">
                  <a:solidFill>
                    <a:schemeClr val="accent1"/>
                  </a:solidFill>
                  <a:prstDash val="solid"/>
                </a:ln>
                <a:solidFill>
                  <a:srgbClr val="FFFFFF"/>
                </a:solidFill>
                <a:latin typeface="Georgia" pitchFamily="18" charset="0"/>
              </a:rPr>
              <a:t>     TESTAMENTU</a:t>
            </a:r>
            <a:r>
              <a:rPr lang="pl-PL" sz="2800" dirty="0" smtClean="0">
                <a:ln w="10160">
                  <a:solidFill>
                    <a:schemeClr val="accent1"/>
                  </a:solidFill>
                  <a:prstDash val="solid"/>
                </a:ln>
                <a:solidFill>
                  <a:srgbClr val="FFFFFF"/>
                </a:solidFill>
                <a:latin typeface="Georgia" pitchFamily="18" charset="0"/>
              </a:rPr>
              <a:t>, PRZEZ KTÓRYCH </a:t>
            </a:r>
            <a:r>
              <a:rPr lang="pl-PL" sz="2800" dirty="0" smtClean="0">
                <a:ln w="10160">
                  <a:solidFill>
                    <a:schemeClr val="accent1"/>
                  </a:solidFill>
                  <a:prstDash val="solid"/>
                </a:ln>
                <a:solidFill>
                  <a:srgbClr val="FFFFFF"/>
                </a:solidFill>
                <a:latin typeface="Georgia" pitchFamily="18" charset="0"/>
              </a:rPr>
              <a:t>ŻYCIE</a:t>
            </a:r>
          </a:p>
          <a:p>
            <a:pPr algn="ctr"/>
            <a:r>
              <a:rPr lang="pl-PL" sz="2800" dirty="0" smtClean="0">
                <a:ln w="10160">
                  <a:solidFill>
                    <a:schemeClr val="accent1"/>
                  </a:solidFill>
                  <a:prstDash val="solid"/>
                </a:ln>
                <a:solidFill>
                  <a:srgbClr val="FFFFFF"/>
                </a:solidFill>
                <a:latin typeface="Georgia" pitchFamily="18" charset="0"/>
              </a:rPr>
              <a:t> I </a:t>
            </a:r>
            <a:r>
              <a:rPr lang="pl-PL" sz="2800" dirty="0" smtClean="0">
                <a:ln w="10160">
                  <a:solidFill>
                    <a:schemeClr val="accent1"/>
                  </a:solidFill>
                  <a:prstDash val="solid"/>
                </a:ln>
                <a:solidFill>
                  <a:srgbClr val="FFFFFF"/>
                </a:solidFill>
                <a:latin typeface="Georgia" pitchFamily="18" charset="0"/>
              </a:rPr>
              <a:t>DZIAŁALNOŚĆ BÓG ZAPOWIADAŁ </a:t>
            </a:r>
            <a:endParaRPr lang="pl-PL" sz="2800" dirty="0" smtClean="0">
              <a:ln w="10160">
                <a:solidFill>
                  <a:schemeClr val="accent1"/>
                </a:solidFill>
                <a:prstDash val="solid"/>
              </a:ln>
              <a:solidFill>
                <a:srgbClr val="FFFFFF"/>
              </a:solidFill>
              <a:latin typeface="Georgia" pitchFamily="18" charset="0"/>
            </a:endParaRPr>
          </a:p>
          <a:p>
            <a:pPr algn="ctr"/>
            <a:r>
              <a:rPr lang="pl-PL" sz="2800" dirty="0" smtClean="0">
                <a:ln w="10160">
                  <a:solidFill>
                    <a:schemeClr val="accent1"/>
                  </a:solidFill>
                  <a:prstDash val="solid"/>
                </a:ln>
                <a:solidFill>
                  <a:srgbClr val="FFFFFF"/>
                </a:solidFill>
                <a:latin typeface="Georgia" pitchFamily="18" charset="0"/>
              </a:rPr>
              <a:t>  oraz</a:t>
            </a:r>
          </a:p>
          <a:p>
            <a:r>
              <a:rPr lang="pl-PL" sz="2800" dirty="0" smtClean="0">
                <a:ln w="10160">
                  <a:solidFill>
                    <a:schemeClr val="accent1"/>
                  </a:solidFill>
                  <a:prstDash val="solid"/>
                </a:ln>
                <a:solidFill>
                  <a:srgbClr val="FFFFFF"/>
                </a:solidFill>
                <a:latin typeface="Georgia" pitchFamily="18" charset="0"/>
              </a:rPr>
              <a:t> PRZYGOTOWYWAŁ </a:t>
            </a:r>
            <a:r>
              <a:rPr lang="pl-PL" sz="2800" dirty="0" smtClean="0">
                <a:ln w="10160">
                  <a:solidFill>
                    <a:schemeClr val="accent1"/>
                  </a:solidFill>
                  <a:prstDash val="solid"/>
                </a:ln>
                <a:solidFill>
                  <a:srgbClr val="FFFFFF"/>
                </a:solidFill>
                <a:latin typeface="Georgia" pitchFamily="18" charset="0"/>
              </a:rPr>
              <a:t>ŚWIAT </a:t>
            </a:r>
            <a:endParaRPr lang="pl-PL" sz="2800" dirty="0" smtClean="0">
              <a:ln w="10160">
                <a:solidFill>
                  <a:schemeClr val="accent1"/>
                </a:solidFill>
                <a:prstDash val="solid"/>
              </a:ln>
              <a:solidFill>
                <a:srgbClr val="FFFFFF"/>
              </a:solidFill>
              <a:latin typeface="Georgia" pitchFamily="18" charset="0"/>
            </a:endParaRPr>
          </a:p>
          <a:p>
            <a:r>
              <a:rPr lang="pl-PL" sz="2800" dirty="0" smtClean="0">
                <a:ln w="10160">
                  <a:solidFill>
                    <a:schemeClr val="accent1"/>
                  </a:solidFill>
                  <a:prstDash val="solid"/>
                </a:ln>
                <a:solidFill>
                  <a:srgbClr val="FFFFFF"/>
                </a:solidFill>
                <a:latin typeface="Georgia" pitchFamily="18" charset="0"/>
              </a:rPr>
              <a:t> NA </a:t>
            </a:r>
            <a:r>
              <a:rPr lang="pl-PL" sz="2800" dirty="0" smtClean="0">
                <a:ln w="10160">
                  <a:solidFill>
                    <a:schemeClr val="accent1"/>
                  </a:solidFill>
                  <a:prstDash val="solid"/>
                </a:ln>
                <a:solidFill>
                  <a:srgbClr val="FFFFFF"/>
                </a:solidFill>
                <a:latin typeface="Georgia" pitchFamily="18" charset="0"/>
              </a:rPr>
              <a:t>PRZYJŚCIE JEGO SYNA, </a:t>
            </a:r>
            <a:endParaRPr lang="pl-PL" sz="2800" dirty="0" smtClean="0">
              <a:ln w="10160">
                <a:solidFill>
                  <a:schemeClr val="accent1"/>
                </a:solidFill>
                <a:prstDash val="solid"/>
              </a:ln>
              <a:solidFill>
                <a:srgbClr val="FFFFFF"/>
              </a:solidFill>
              <a:latin typeface="Georgia" pitchFamily="18" charset="0"/>
            </a:endParaRPr>
          </a:p>
          <a:p>
            <a:r>
              <a:rPr lang="pl-PL" sz="2800" dirty="0" smtClean="0">
                <a:ln w="10160">
                  <a:solidFill>
                    <a:schemeClr val="accent1"/>
                  </a:solidFill>
                  <a:prstDash val="solid"/>
                </a:ln>
                <a:solidFill>
                  <a:srgbClr val="FFFFFF"/>
                </a:solidFill>
                <a:latin typeface="Georgia" pitchFamily="18" charset="0"/>
              </a:rPr>
              <a:t> M.IN</a:t>
            </a:r>
            <a:r>
              <a:rPr lang="pl-PL" sz="2800" dirty="0" smtClean="0">
                <a:ln w="10160">
                  <a:solidFill>
                    <a:schemeClr val="accent1"/>
                  </a:solidFill>
                  <a:prstDash val="solid"/>
                </a:ln>
                <a:solidFill>
                  <a:srgbClr val="FFFFFF"/>
                </a:solidFill>
                <a:latin typeface="Georgia" pitchFamily="18" charset="0"/>
              </a:rPr>
              <a:t>. </a:t>
            </a:r>
            <a:r>
              <a:rPr lang="pl-PL" sz="2800" dirty="0" smtClean="0">
                <a:ln w="10160">
                  <a:solidFill>
                    <a:schemeClr val="accent1"/>
                  </a:solidFill>
                  <a:prstDash val="solid"/>
                </a:ln>
                <a:solidFill>
                  <a:srgbClr val="FFFFFF"/>
                </a:solidFill>
                <a:latin typeface="Georgia" pitchFamily="18" charset="0"/>
              </a:rPr>
              <a:t>MARYJĘ,  JANA CHRZCICIELA</a:t>
            </a:r>
          </a:p>
          <a:p>
            <a:r>
              <a:rPr lang="pl-PL" sz="2800" dirty="0" smtClean="0">
                <a:ln w="10160">
                  <a:solidFill>
                    <a:schemeClr val="accent1"/>
                  </a:solidFill>
                  <a:prstDash val="solid"/>
                </a:ln>
                <a:solidFill>
                  <a:srgbClr val="FFFFFF"/>
                </a:solidFill>
                <a:latin typeface="Georgia" pitchFamily="18" charset="0"/>
              </a:rPr>
              <a:t>  i Proroka IZAJASZA</a:t>
            </a:r>
            <a:r>
              <a:rPr lang="pl-PL" dirty="0" smtClean="0">
                <a:ln w="10160">
                  <a:solidFill>
                    <a:schemeClr val="accent1"/>
                  </a:solidFill>
                  <a:prstDash val="solid"/>
                </a:ln>
                <a:solidFill>
                  <a:srgbClr val="FFFFFF"/>
                </a:solidFill>
                <a:latin typeface="Georgia" pitchFamily="18" charset="0"/>
              </a:rPr>
              <a:t>.</a:t>
            </a: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smtClean="0">
              <a:ln w="10160">
                <a:solidFill>
                  <a:schemeClr val="accent1"/>
                </a:solidFill>
                <a:prstDash val="solid"/>
              </a:ln>
              <a:solidFill>
                <a:srgbClr val="FFFFFF"/>
              </a:solidFill>
            </a:endParaRPr>
          </a:p>
          <a:p>
            <a:endParaRPr lang="pl-PL" dirty="0">
              <a:ln w="10160">
                <a:solidFill>
                  <a:schemeClr val="accent1"/>
                </a:solidFill>
                <a:prstDash val="solid"/>
              </a:ln>
              <a:solidFill>
                <a:srgbClr val="FFFFFF"/>
              </a:solidFill>
            </a:endParaRPr>
          </a:p>
        </p:txBody>
      </p:sp>
      <p:pic>
        <p:nvPicPr>
          <p:cNvPr id="20482" name="Picture 2" descr="Znalezione obrazy dla zapytania jan chrzciciel"/>
          <p:cNvPicPr>
            <a:picLocks noChangeAspect="1" noChangeArrowheads="1"/>
          </p:cNvPicPr>
          <p:nvPr/>
        </p:nvPicPr>
        <p:blipFill>
          <a:blip r:embed="rId2" cstate="print"/>
          <a:srcRect/>
          <a:stretch>
            <a:fillRect/>
          </a:stretch>
        </p:blipFill>
        <p:spPr bwMode="auto">
          <a:xfrm>
            <a:off x="6660232" y="3450417"/>
            <a:ext cx="2290191" cy="3407583"/>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nodeType="after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 calcmode="lin" valueType="num">
                                      <p:cBhvr additive="base">
                                        <p:cTn id="12" dur="20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8" fill="hold" nodeType="after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calcmode="lin" valueType="num">
                                      <p:cBhvr additive="base">
                                        <p:cTn id="17" dur="20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8" fill="hold" nodeType="after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 calcmode="lin" valueType="num">
                                      <p:cBhvr additive="base">
                                        <p:cTn id="22" dur="20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par>
                          <p:cTn id="24" fill="hold">
                            <p:stCondLst>
                              <p:cond delay="8000"/>
                            </p:stCondLst>
                            <p:childTnLst>
                              <p:par>
                                <p:cTn id="25" presetID="2" presetClass="entr" presetSubtype="8" fill="hold" nodeType="after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20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par>
                          <p:cTn id="29" fill="hold">
                            <p:stCondLst>
                              <p:cond delay="10000"/>
                            </p:stCondLst>
                            <p:childTnLst>
                              <p:par>
                                <p:cTn id="30" presetID="2" presetClass="entr" presetSubtype="8" fill="hold" nodeType="after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 calcmode="lin" valueType="num">
                                      <p:cBhvr additive="base">
                                        <p:cTn id="32" dur="20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par>
                          <p:cTn id="34" fill="hold">
                            <p:stCondLst>
                              <p:cond delay="12000"/>
                            </p:stCondLst>
                            <p:childTnLst>
                              <p:par>
                                <p:cTn id="35" presetID="2" presetClass="entr" presetSubtype="8" fill="hold" nodeType="after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20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par>
                          <p:cTn id="39" fill="hold">
                            <p:stCondLst>
                              <p:cond delay="14000"/>
                            </p:stCondLst>
                            <p:childTnLst>
                              <p:par>
                                <p:cTn id="40" presetID="2" presetClass="entr" presetSubtype="8" fill="hold" nodeType="after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 calcmode="lin" valueType="num">
                                      <p:cBhvr additive="base">
                                        <p:cTn id="42" dur="2000" fill="hold"/>
                                        <p:tgtEl>
                                          <p:spTgt spid="4">
                                            <p:txEl>
                                              <p:pRg st="8" end="8"/>
                                            </p:txEl>
                                          </p:spTgt>
                                        </p:tgtEl>
                                        <p:attrNameLst>
                                          <p:attrName>ppt_x</p:attrName>
                                        </p:attrNameLst>
                                      </p:cBhvr>
                                      <p:tavLst>
                                        <p:tav tm="0">
                                          <p:val>
                                            <p:strVal val="0-#ppt_w/2"/>
                                          </p:val>
                                        </p:tav>
                                        <p:tav tm="100000">
                                          <p:val>
                                            <p:strVal val="#ppt_x"/>
                                          </p:val>
                                        </p:tav>
                                      </p:tavLst>
                                    </p:anim>
                                    <p:anim calcmode="lin" valueType="num">
                                      <p:cBhvr additive="base">
                                        <p:cTn id="43" dur="2000" fill="hold"/>
                                        <p:tgtEl>
                                          <p:spTgt spid="4">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323528" y="476672"/>
            <a:ext cx="8496944" cy="2677656"/>
          </a:xfrm>
          <a:prstGeom prst="rect">
            <a:avLst/>
          </a:prstGeom>
          <a:noFill/>
        </p:spPr>
        <p:txBody>
          <a:bodyPr wrap="square" rtlCol="0">
            <a:spAutoFit/>
          </a:bodyPr>
          <a:lstStyle/>
          <a:p>
            <a:pPr algn="ctr"/>
            <a:r>
              <a:rPr lang="pl-PL" sz="2400" dirty="0" smtClean="0">
                <a:ln w="10160">
                  <a:solidFill>
                    <a:schemeClr val="bg2">
                      <a:lumMod val="25000"/>
                    </a:schemeClr>
                  </a:solidFill>
                  <a:prstDash val="solid"/>
                </a:ln>
                <a:solidFill>
                  <a:schemeClr val="accent3">
                    <a:lumMod val="40000"/>
                    <a:lumOff val="60000"/>
                  </a:schemeClr>
                </a:solidFill>
              </a:rPr>
              <a:t> ADWENT </a:t>
            </a:r>
            <a:r>
              <a:rPr lang="pl-PL" sz="2400" dirty="0" smtClean="0">
                <a:ln w="10160">
                  <a:solidFill>
                    <a:schemeClr val="bg2">
                      <a:lumMod val="25000"/>
                    </a:schemeClr>
                  </a:solidFill>
                  <a:prstDash val="solid"/>
                </a:ln>
                <a:solidFill>
                  <a:schemeClr val="accent3">
                    <a:lumMod val="40000"/>
                    <a:lumOff val="60000"/>
                  </a:schemeClr>
                </a:solidFill>
              </a:rPr>
              <a:t>TO CZAS RADOSNEGO OCZEKIWANIA NA SPOTKANIE Z PANEM I PRZYGOTOWANIA SIĘ DO NIEGO PRZEZ POKUTĘ I OCZYSZCZENIE</a:t>
            </a:r>
            <a:r>
              <a:rPr lang="pl-PL" sz="2400" dirty="0" smtClean="0">
                <a:ln w="10160">
                  <a:solidFill>
                    <a:schemeClr val="bg2">
                      <a:lumMod val="25000"/>
                    </a:schemeClr>
                  </a:solidFill>
                  <a:prstDash val="solid"/>
                </a:ln>
                <a:solidFill>
                  <a:schemeClr val="accent3">
                    <a:lumMod val="40000"/>
                    <a:lumOff val="60000"/>
                  </a:schemeClr>
                </a:solidFill>
              </a:rPr>
              <a:t>. </a:t>
            </a:r>
            <a:r>
              <a:rPr lang="pl-PL" sz="2400" dirty="0" smtClean="0">
                <a:ln w="10160">
                  <a:solidFill>
                    <a:schemeClr val="bg2">
                      <a:lumMod val="25000"/>
                    </a:schemeClr>
                  </a:solidFill>
                  <a:prstDash val="solid"/>
                </a:ln>
                <a:solidFill>
                  <a:schemeClr val="accent3">
                    <a:lumMod val="40000"/>
                    <a:lumOff val="60000"/>
                  </a:schemeClr>
                </a:solidFill>
              </a:rPr>
              <a:t>DLATEGO KOŚCIÓŁ ZACHĘCA DO UDZIAŁU W REKOLEKCJACH, PRZYSTĄPIENIA DO SAKRAMENTU POKUTY I POJEDNANIA. ADWENT NIE JEST JEDNAK W SENSIE ŚCISŁYM CZASEM POKUTY, TAK JAK NA PRZYKŁAD WIELKI POST.</a:t>
            </a:r>
            <a:endParaRPr lang="pl-PL" sz="2400" dirty="0">
              <a:ln w="10160">
                <a:solidFill>
                  <a:schemeClr val="bg2">
                    <a:lumMod val="25000"/>
                  </a:schemeClr>
                </a:solidFill>
                <a:prstDash val="solid"/>
              </a:ln>
              <a:solidFill>
                <a:schemeClr val="accent3">
                  <a:lumMod val="40000"/>
                  <a:lumOff val="60000"/>
                </a:schemeClr>
              </a:solidFill>
            </a:endParaRPr>
          </a:p>
        </p:txBody>
      </p:sp>
      <p:pic>
        <p:nvPicPr>
          <p:cNvPr id="3077" name="Picture 5" descr="C:\Users\Marysia\AppData\Local\Microsoft\Windows\Temporary Internet Files\Content.IE5\X0ZGOWKQ\MC900212351[1].wmf"/>
          <p:cNvPicPr>
            <a:picLocks noChangeAspect="1" noChangeArrowheads="1"/>
          </p:cNvPicPr>
          <p:nvPr/>
        </p:nvPicPr>
        <p:blipFill>
          <a:blip r:embed="rId2" cstate="print"/>
          <a:srcRect/>
          <a:stretch>
            <a:fillRect/>
          </a:stretch>
        </p:blipFill>
        <p:spPr bwMode="auto">
          <a:xfrm>
            <a:off x="1547664" y="3501008"/>
            <a:ext cx="6215441" cy="3168352"/>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2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467544" y="2060848"/>
            <a:ext cx="8424936" cy="2677656"/>
          </a:xfrm>
          <a:prstGeom prst="rect">
            <a:avLst/>
          </a:prstGeom>
          <a:noFill/>
        </p:spPr>
        <p:txBody>
          <a:bodyPr wrap="square" rtlCol="0">
            <a:spAutoFit/>
          </a:bodyPr>
          <a:lstStyle/>
          <a:p>
            <a:pPr algn="ctr"/>
            <a:r>
              <a:rPr lang="pl-PL" sz="2400" dirty="0" smtClean="0">
                <a:ln w="10160">
                  <a:solidFill>
                    <a:schemeClr val="accent5">
                      <a:lumMod val="50000"/>
                    </a:schemeClr>
                  </a:solidFill>
                  <a:prstDash val="solid"/>
                </a:ln>
                <a:solidFill>
                  <a:srgbClr val="FFFFFF"/>
                </a:solidFill>
              </a:rPr>
              <a:t>W CZASIE CAŁEGO ADWENTU, POZA NIEDZIELAMI I UROCZYSTOŚCIĄ NIEPOKALANEGO POCZĘCIA NMP (8 GRUDNIA), ODPRAWIANE SĄ RORATY. SĄ TO MSZE ŚWIĘTE KU CZCI NAJŚWIĘTSZEJ MARYI PANNY, ODPRAWIANE BARDZO WCZESNYM RANKIEM. ICH NAZWA POCHODZI OD ŁACIŃSKICH SŁÓW PIEŚNI CZĘSTO ŚPIEWANEJ NA ICH POCZĄTKU – </a:t>
            </a:r>
            <a:r>
              <a:rPr lang="pl-PL" sz="2400" i="1" dirty="0" smtClean="0">
                <a:ln w="10160">
                  <a:solidFill>
                    <a:schemeClr val="accent5">
                      <a:lumMod val="50000"/>
                    </a:schemeClr>
                  </a:solidFill>
                  <a:prstDash val="solid"/>
                </a:ln>
                <a:solidFill>
                  <a:srgbClr val="FFFFFF"/>
                </a:solidFill>
              </a:rPr>
              <a:t>RORATE CAELI DESUPER </a:t>
            </a:r>
            <a:r>
              <a:rPr lang="pl-PL" sz="2400" dirty="0" smtClean="0">
                <a:ln w="10160">
                  <a:solidFill>
                    <a:schemeClr val="accent5">
                      <a:lumMod val="50000"/>
                    </a:schemeClr>
                  </a:solidFill>
                  <a:prstDash val="solid"/>
                </a:ln>
                <a:solidFill>
                  <a:srgbClr val="FFFFFF"/>
                </a:solidFill>
              </a:rPr>
              <a:t>(SPUŚĆCIE ROSĘ, NIEBIOSA). </a:t>
            </a:r>
            <a:endParaRPr lang="pl-PL" sz="2400" dirty="0">
              <a:ln w="10160">
                <a:solidFill>
                  <a:schemeClr val="accent5">
                    <a:lumMod val="50000"/>
                  </a:schemeClr>
                </a:solidFill>
                <a:prstDash val="solid"/>
              </a:ln>
              <a:solidFill>
                <a:srgbClr val="FFFFFF"/>
              </a:solidFill>
            </a:endParaRPr>
          </a:p>
        </p:txBody>
      </p:sp>
      <p:pic>
        <p:nvPicPr>
          <p:cNvPr id="5122" name="Picture 2" descr="C:\Users\Marysia\AppData\Local\Microsoft\Windows\Temporary Internet Files\Content.IE5\75YQCDJ5\MM900282764[1].gif"/>
          <p:cNvPicPr>
            <a:picLocks noChangeAspect="1" noChangeArrowheads="1" noCrop="1"/>
          </p:cNvPicPr>
          <p:nvPr/>
        </p:nvPicPr>
        <p:blipFill>
          <a:blip r:embed="rId2" cstate="print"/>
          <a:srcRect/>
          <a:stretch>
            <a:fillRect/>
          </a:stretch>
        </p:blipFill>
        <p:spPr bwMode="auto">
          <a:xfrm>
            <a:off x="1979712" y="332656"/>
            <a:ext cx="1304925" cy="1371600"/>
          </a:xfrm>
          <a:prstGeom prst="rect">
            <a:avLst/>
          </a:prstGeom>
          <a:noFill/>
        </p:spPr>
      </p:pic>
      <p:pic>
        <p:nvPicPr>
          <p:cNvPr id="5124" name="Picture 4" descr="C:\Users\Marysia\AppData\Local\Microsoft\Windows\Temporary Internet Files\Content.IE5\75YQCDJ5\MM900282764[1].gif"/>
          <p:cNvPicPr>
            <a:picLocks noChangeAspect="1" noChangeArrowheads="1" noCrop="1"/>
          </p:cNvPicPr>
          <p:nvPr/>
        </p:nvPicPr>
        <p:blipFill>
          <a:blip r:embed="rId2" cstate="print"/>
          <a:srcRect/>
          <a:stretch>
            <a:fillRect/>
          </a:stretch>
        </p:blipFill>
        <p:spPr bwMode="auto">
          <a:xfrm>
            <a:off x="5868144" y="332656"/>
            <a:ext cx="1304925" cy="1371600"/>
          </a:xfrm>
          <a:prstGeom prst="rect">
            <a:avLst/>
          </a:prstGeom>
          <a:noFill/>
        </p:spPr>
      </p:pic>
      <p:pic>
        <p:nvPicPr>
          <p:cNvPr id="5126" name="Picture 6" descr="C:\Users\Marysia\AppData\Local\Microsoft\Windows\Temporary Internet Files\Content.IE5\75YQCDJ5\MC900236628[1].wmf"/>
          <p:cNvPicPr>
            <a:picLocks noChangeAspect="1" noChangeArrowheads="1"/>
          </p:cNvPicPr>
          <p:nvPr/>
        </p:nvPicPr>
        <p:blipFill>
          <a:blip r:embed="rId3" cstate="print"/>
          <a:srcRect/>
          <a:stretch>
            <a:fillRect/>
          </a:stretch>
        </p:blipFill>
        <p:spPr bwMode="auto">
          <a:xfrm>
            <a:off x="4572001" y="332656"/>
            <a:ext cx="1310944" cy="1368152"/>
          </a:xfrm>
          <a:prstGeom prst="rect">
            <a:avLst/>
          </a:prstGeom>
          <a:noFill/>
        </p:spPr>
      </p:pic>
      <p:pic>
        <p:nvPicPr>
          <p:cNvPr id="10" name="Picture 2" descr="C:\Users\Marysia\AppData\Local\Microsoft\Windows\Temporary Internet Files\Content.IE5\75YQCDJ5\MM900282764[1].gif"/>
          <p:cNvPicPr>
            <a:picLocks noChangeAspect="1" noChangeArrowheads="1" noCrop="1"/>
          </p:cNvPicPr>
          <p:nvPr/>
        </p:nvPicPr>
        <p:blipFill>
          <a:blip r:embed="rId2" cstate="print"/>
          <a:srcRect/>
          <a:stretch>
            <a:fillRect/>
          </a:stretch>
        </p:blipFill>
        <p:spPr bwMode="auto">
          <a:xfrm>
            <a:off x="5868144" y="5085184"/>
            <a:ext cx="1304925" cy="1371600"/>
          </a:xfrm>
          <a:prstGeom prst="rect">
            <a:avLst/>
          </a:prstGeom>
          <a:noFill/>
        </p:spPr>
      </p:pic>
      <p:pic>
        <p:nvPicPr>
          <p:cNvPr id="11" name="Picture 2" descr="C:\Users\Marysia\AppData\Local\Microsoft\Windows\Temporary Internet Files\Content.IE5\75YQCDJ5\MM900282764[1].gif"/>
          <p:cNvPicPr>
            <a:picLocks noChangeAspect="1" noChangeArrowheads="1" noCrop="1"/>
          </p:cNvPicPr>
          <p:nvPr/>
        </p:nvPicPr>
        <p:blipFill>
          <a:blip r:embed="rId2" cstate="print"/>
          <a:srcRect/>
          <a:stretch>
            <a:fillRect/>
          </a:stretch>
        </p:blipFill>
        <p:spPr bwMode="auto">
          <a:xfrm>
            <a:off x="1979712" y="5085184"/>
            <a:ext cx="1304925" cy="1371600"/>
          </a:xfrm>
          <a:prstGeom prst="rect">
            <a:avLst/>
          </a:prstGeom>
          <a:noFill/>
        </p:spPr>
      </p:pic>
      <p:pic>
        <p:nvPicPr>
          <p:cNvPr id="13" name="Picture 6" descr="C:\Users\Marysia\AppData\Local\Microsoft\Windows\Temporary Internet Files\Content.IE5\75YQCDJ5\MC900236628[1].wmf"/>
          <p:cNvPicPr>
            <a:picLocks noChangeAspect="1" noChangeArrowheads="1"/>
          </p:cNvPicPr>
          <p:nvPr/>
        </p:nvPicPr>
        <p:blipFill>
          <a:blip r:embed="rId3" cstate="print"/>
          <a:srcRect/>
          <a:stretch>
            <a:fillRect/>
          </a:stretch>
        </p:blipFill>
        <p:spPr bwMode="auto">
          <a:xfrm>
            <a:off x="4572000" y="5085184"/>
            <a:ext cx="1310944" cy="1368152"/>
          </a:xfrm>
          <a:prstGeom prst="rect">
            <a:avLst/>
          </a:prstGeom>
          <a:noFill/>
        </p:spPr>
      </p:pic>
      <p:pic>
        <p:nvPicPr>
          <p:cNvPr id="15" name="Picture 6" descr="C:\Users\Marysia\AppData\Local\Microsoft\Windows\Temporary Internet Files\Content.IE5\75YQCDJ5\MC900236628[1].wmf"/>
          <p:cNvPicPr>
            <a:picLocks noChangeAspect="1" noChangeArrowheads="1"/>
          </p:cNvPicPr>
          <p:nvPr/>
        </p:nvPicPr>
        <p:blipFill>
          <a:blip r:embed="rId3" cstate="print"/>
          <a:srcRect/>
          <a:stretch>
            <a:fillRect/>
          </a:stretch>
        </p:blipFill>
        <p:spPr bwMode="auto">
          <a:xfrm>
            <a:off x="3275856" y="332656"/>
            <a:ext cx="1310944" cy="1368152"/>
          </a:xfrm>
          <a:prstGeom prst="rect">
            <a:avLst/>
          </a:prstGeom>
          <a:noFill/>
        </p:spPr>
      </p:pic>
      <p:pic>
        <p:nvPicPr>
          <p:cNvPr id="16" name="Picture 6" descr="C:\Users\Marysia\AppData\Local\Microsoft\Windows\Temporary Internet Files\Content.IE5\75YQCDJ5\MC900236628[1].wmf"/>
          <p:cNvPicPr>
            <a:picLocks noChangeAspect="1" noChangeArrowheads="1"/>
          </p:cNvPicPr>
          <p:nvPr/>
        </p:nvPicPr>
        <p:blipFill>
          <a:blip r:embed="rId3" cstate="print"/>
          <a:srcRect/>
          <a:stretch>
            <a:fillRect/>
          </a:stretch>
        </p:blipFill>
        <p:spPr bwMode="auto">
          <a:xfrm>
            <a:off x="3275856" y="5085184"/>
            <a:ext cx="1310944" cy="1368152"/>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2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539552" y="620688"/>
            <a:ext cx="4752528" cy="5632311"/>
          </a:xfrm>
          <a:prstGeom prst="rect">
            <a:avLst/>
          </a:prstGeom>
          <a:noFill/>
        </p:spPr>
        <p:txBody>
          <a:bodyPr wrap="square" rtlCol="0">
            <a:spAutoFit/>
          </a:bodyPr>
          <a:lstStyle/>
          <a:p>
            <a:r>
              <a:rPr lang="pl-PL" sz="2400" dirty="0" smtClean="0">
                <a:ln w="10160">
                  <a:solidFill>
                    <a:schemeClr val="accent4">
                      <a:lumMod val="50000"/>
                    </a:schemeClr>
                  </a:solidFill>
                  <a:prstDash val="solid"/>
                </a:ln>
                <a:solidFill>
                  <a:srgbClr val="FFFFFF"/>
                </a:solidFill>
              </a:rPr>
              <a:t>W CZASIE RORAT PRZY OŁTARZU ZNAJDUJE SIĘ DODATKOWA, OZDOBNA ŚWIECA – SYMBOLIZUJE ONA OBECNOŚĆ MARYI. EUCHARYSTIA ROZPOCZYNA SIĘ PRZY ZGASZONYCH ŚWIATŁACH; ZAPALAJĄ SIĘ ONE DOPIERO PODCZAS UROCZYSTEGO HYMNU CHWAŁA NA WYSOKOŚCI BOGU. JEST TO JEDEN Z NIELICZNYCH PRZYPADKÓW W ROKU LITURGICZNYM, KIEDY HYMN TEN ŚPIEWA SIĘ KAŻDEGO DNIA (CHOCIAŻ WYŁĄCZNIE PODCZAS RORAT).</a:t>
            </a:r>
            <a:endParaRPr lang="pl-PL" sz="2400" dirty="0">
              <a:ln w="10160">
                <a:solidFill>
                  <a:schemeClr val="accent4">
                    <a:lumMod val="50000"/>
                  </a:schemeClr>
                </a:solidFill>
                <a:prstDash val="solid"/>
              </a:ln>
              <a:solidFill>
                <a:srgbClr val="FFFFFF"/>
              </a:solidFill>
            </a:endParaRPr>
          </a:p>
        </p:txBody>
      </p:sp>
      <p:pic>
        <p:nvPicPr>
          <p:cNvPr id="6146" name="Picture 2" descr="C:\Users\Marysia\Pictures\ś1.jpg"/>
          <p:cNvPicPr>
            <a:picLocks noChangeAspect="1" noChangeArrowheads="1"/>
          </p:cNvPicPr>
          <p:nvPr/>
        </p:nvPicPr>
        <p:blipFill>
          <a:blip r:embed="rId2" cstate="print"/>
          <a:srcRect/>
          <a:stretch>
            <a:fillRect/>
          </a:stretch>
        </p:blipFill>
        <p:spPr bwMode="auto">
          <a:xfrm>
            <a:off x="5796136" y="692696"/>
            <a:ext cx="2304256" cy="5556549"/>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Rot="1" noChangeArrowheads="1"/>
          </p:cNvSpPr>
          <p:nvPr>
            <p:ph type="title"/>
          </p:nvPr>
        </p:nvSpPr>
        <p:spPr/>
        <p:txBody>
          <a:bodyPr>
            <a:normAutofit/>
          </a:bodyPr>
          <a:lstStyle/>
          <a:p>
            <a:r>
              <a:rPr lang="pl-PL" dirty="0" smtClean="0">
                <a:latin typeface="Broadway" pitchFamily="82" charset="0"/>
              </a:rPr>
              <a:t> </a:t>
            </a:r>
            <a:r>
              <a:rPr lang="pl-PL" sz="4400" dirty="0" smtClean="0"/>
              <a:t>Adwentowe </a:t>
            </a:r>
            <a:r>
              <a:rPr lang="pl-PL" sz="4400" dirty="0"/>
              <a:t>dobre uczynki</a:t>
            </a:r>
          </a:p>
        </p:txBody>
      </p:sp>
      <p:sp>
        <p:nvSpPr>
          <p:cNvPr id="3" name="Symbol zastępczy zawartości 2"/>
          <p:cNvSpPr>
            <a:spLocks noGrp="1"/>
          </p:cNvSpPr>
          <p:nvPr>
            <p:ph idx="1"/>
          </p:nvPr>
        </p:nvSpPr>
        <p:spPr/>
        <p:txBody>
          <a:bodyPr/>
          <a:lstStyle/>
          <a:p>
            <a:pPr>
              <a:buFont typeface="Wingdings" pitchFamily="2" charset="2"/>
              <a:buNone/>
            </a:pPr>
            <a:r>
              <a:rPr lang="pl-PL" dirty="0" smtClean="0"/>
              <a:t>Wszyscy wiedzą, że przed nowonarodzonym</a:t>
            </a:r>
          </a:p>
          <a:p>
            <a:pPr>
              <a:buFont typeface="Wingdings" pitchFamily="2" charset="2"/>
              <a:buNone/>
            </a:pPr>
            <a:r>
              <a:rPr lang="pl-PL" dirty="0" smtClean="0"/>
              <a:t>Panem Jezusem trzeba stanąć z sercem</a:t>
            </a:r>
          </a:p>
          <a:p>
            <a:pPr>
              <a:buFont typeface="Wingdings" pitchFamily="2" charset="2"/>
              <a:buNone/>
            </a:pPr>
            <a:r>
              <a:rPr lang="pl-PL" dirty="0" smtClean="0"/>
              <a:t> pełnym dobrych uczynków, dlatego </a:t>
            </a:r>
          </a:p>
          <a:p>
            <a:pPr>
              <a:buFont typeface="Wingdings" pitchFamily="2" charset="2"/>
              <a:buNone/>
            </a:pPr>
            <a:r>
              <a:rPr lang="pl-PL" dirty="0" smtClean="0"/>
              <a:t>szczególnie podczas Adwentu </a:t>
            </a:r>
          </a:p>
          <a:p>
            <a:pPr>
              <a:buFont typeface="Wingdings" pitchFamily="2" charset="2"/>
              <a:buNone/>
            </a:pPr>
            <a:r>
              <a:rPr lang="pl-PL" dirty="0" smtClean="0"/>
              <a:t>starają się wzajemnie sobie </a:t>
            </a:r>
          </a:p>
          <a:p>
            <a:pPr>
              <a:buFont typeface="Wingdings" pitchFamily="2" charset="2"/>
              <a:buNone/>
            </a:pPr>
            <a:r>
              <a:rPr lang="pl-PL" dirty="0" smtClean="0"/>
              <a:t>pomagać, okazywać wiele </a:t>
            </a:r>
          </a:p>
          <a:p>
            <a:pPr>
              <a:buFont typeface="Wingdings" pitchFamily="2" charset="2"/>
              <a:buNone/>
            </a:pPr>
            <a:r>
              <a:rPr lang="pl-PL" dirty="0" smtClean="0"/>
              <a:t>dobroci i miłości.</a:t>
            </a:r>
            <a:endParaRPr lang="pl-PL" dirty="0"/>
          </a:p>
        </p:txBody>
      </p:sp>
      <p:pic>
        <p:nvPicPr>
          <p:cNvPr id="5" name="Picture 4" descr="serce"/>
          <p:cNvPicPr>
            <a:picLocks noChangeAspect="1" noChangeArrowheads="1"/>
          </p:cNvPicPr>
          <p:nvPr/>
        </p:nvPicPr>
        <p:blipFill>
          <a:blip r:embed="rId2" cstate="print"/>
          <a:srcRect/>
          <a:stretch>
            <a:fillRect/>
          </a:stretch>
        </p:blipFill>
        <p:spPr bwMode="auto">
          <a:xfrm>
            <a:off x="6444208" y="3501008"/>
            <a:ext cx="2063750" cy="3097212"/>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oduł">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192</TotalTime>
  <Words>524</Words>
  <Application>Microsoft Office PowerPoint</Application>
  <PresentationFormat>Pokaz na ekranie (4:3)</PresentationFormat>
  <Paragraphs>53</Paragraphs>
  <Slides>12</Slides>
  <Notes>0</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Metro</vt:lpstr>
      <vt:lpstr> A D W E N T</vt:lpstr>
      <vt:lpstr>Slajd 2</vt:lpstr>
      <vt:lpstr>Slajd 3</vt:lpstr>
      <vt:lpstr>           Wieniec Adwentowy   </vt:lpstr>
      <vt:lpstr>Slajd 5</vt:lpstr>
      <vt:lpstr>Slajd 6</vt:lpstr>
      <vt:lpstr>Slajd 7</vt:lpstr>
      <vt:lpstr>Slajd 8</vt:lpstr>
      <vt:lpstr> Adwentowe dobre uczynki</vt:lpstr>
      <vt:lpstr>Slajd 10</vt:lpstr>
      <vt:lpstr>Lampion Adwentowy</vt:lpstr>
      <vt:lpstr>Marana   Tha- Przyjdź Panie Jezu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ADWENT</dc:title>
  <dc:creator>Marysia</dc:creator>
  <cp:lastModifiedBy>Wioletta</cp:lastModifiedBy>
  <cp:revision>20</cp:revision>
  <dcterms:created xsi:type="dcterms:W3CDTF">2014-11-25T09:29:39Z</dcterms:created>
  <dcterms:modified xsi:type="dcterms:W3CDTF">2018-11-26T21:42:15Z</dcterms:modified>
</cp:coreProperties>
</file>