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111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l-PL" smtClean="0"/>
              <a:t>Kliknij, aby edytować styl</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white"/>
        <p:txBody>
          <a:bodyPr/>
          <a:lstStyle/>
          <a:p>
            <a:fld id="{760AFB9D-F48E-41FE-B06E-E50CFABA39CD}" type="datetimeFigureOut">
              <a:rPr lang="pl-PL" smtClean="0"/>
              <a:pPr/>
              <a:t>2012-06-16</a:t>
            </a:fld>
            <a:endParaRPr lang="pl-PL"/>
          </a:p>
        </p:txBody>
      </p:sp>
      <p:sp>
        <p:nvSpPr>
          <p:cNvPr id="5" name="Footer Placeholder 4"/>
          <p:cNvSpPr>
            <a:spLocks noGrp="1"/>
          </p:cNvSpPr>
          <p:nvPr>
            <p:ph type="ftr" sz="quarter" idx="11"/>
          </p:nvPr>
        </p:nvSpPr>
        <p:spPr bwMode="white"/>
        <p:txBody>
          <a:bodyPr/>
          <a:lstStyle/>
          <a:p>
            <a:endParaRPr lang="pl-PL"/>
          </a:p>
        </p:txBody>
      </p:sp>
      <p:sp>
        <p:nvSpPr>
          <p:cNvPr id="6" name="Slide Number Placeholder 5"/>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B433B7-1935-4620-AE59-E71AAA49B287}" type="slidenum">
              <a:rPr lang="pl-PL" smtClean="0"/>
              <a:pPr/>
              <a:t>‹#›</a:t>
            </a:fld>
            <a:endParaRPr lang="pl-P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B433B7-1935-4620-AE59-E71AAA49B287}" type="slidenum">
              <a:rPr lang="pl-PL" smtClean="0"/>
              <a:pPr/>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B433B7-1935-4620-AE59-E71AAA49B287}" type="slidenum">
              <a:rPr lang="pl-PL" smtClean="0"/>
              <a:pPr/>
              <a:t>‹#›</a:t>
            </a:fld>
            <a:endParaRPr lang="pl-PL"/>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6B433B7-1935-4620-AE59-E71AAA49B287}" type="slidenum">
              <a:rPr lang="pl-PL" smtClean="0"/>
              <a:pPr/>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l-PL" smtClean="0"/>
              <a:t>Kliknij, aby edytować styl</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B433B7-1935-4620-AE59-E71AAA49B287}" type="slidenum">
              <a:rPr lang="pl-PL" smtClean="0"/>
              <a:pPr/>
              <a:t>‹#›</a:t>
            </a:fld>
            <a:endParaRPr lang="pl-PL"/>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l-PL" smtClean="0"/>
              <a:t>Kliknij, aby edytować styl</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60AFB9D-F48E-41FE-B06E-E50CFABA39CD}" type="datetimeFigureOut">
              <a:rPr lang="pl-PL" smtClean="0"/>
              <a:pPr/>
              <a:t>2012-06-16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B433B7-1935-4620-AE59-E71AAA49B28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60AFB9D-F48E-41FE-B06E-E50CFABA39CD}" type="datetimeFigureOut">
              <a:rPr lang="pl-PL" smtClean="0"/>
              <a:pPr/>
              <a:t>2012-06-16</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l-P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6B433B7-1935-4620-AE59-E71AAA49B28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71600" y="1412776"/>
            <a:ext cx="7344816" cy="1741904"/>
          </a:xfrm>
        </p:spPr>
        <p:txBody>
          <a:bodyPr>
            <a:noAutofit/>
          </a:bodyPr>
          <a:lstStyle/>
          <a:p>
            <a:r>
              <a:rPr lang="pl-PL" sz="7500" dirty="0" smtClean="0"/>
              <a:t>Prawosławie</a:t>
            </a:r>
            <a:endParaRPr lang="pl-PL" sz="7500" dirty="0"/>
          </a:p>
        </p:txBody>
      </p:sp>
      <p:sp>
        <p:nvSpPr>
          <p:cNvPr id="3" name="Podtytuł 2"/>
          <p:cNvSpPr>
            <a:spLocks noGrp="1"/>
          </p:cNvSpPr>
          <p:nvPr>
            <p:ph type="subTitle" idx="1"/>
          </p:nvPr>
        </p:nvSpPr>
        <p:spPr>
          <a:xfrm>
            <a:off x="1331640" y="4149080"/>
            <a:ext cx="6624736" cy="906016"/>
          </a:xfrm>
        </p:spPr>
        <p:txBody>
          <a:bodyPr>
            <a:noAutofit/>
          </a:bodyPr>
          <a:lstStyle/>
          <a:p>
            <a:r>
              <a:rPr lang="pl-PL" sz="3600" dirty="0" smtClean="0"/>
              <a:t>Przygotował:  Marcel </a:t>
            </a:r>
            <a:r>
              <a:rPr lang="pl-PL" sz="3600" dirty="0" err="1" smtClean="0"/>
              <a:t>Lauterbach</a:t>
            </a:r>
            <a:endParaRPr lang="pl-PL" sz="3600" dirty="0"/>
          </a:p>
        </p:txBody>
      </p:sp>
    </p:spTree>
    <p:extLst>
      <p:ext uri="{BB962C8B-B14F-4D97-AF65-F5344CB8AC3E}">
        <p14:creationId xmlns:p14="http://schemas.microsoft.com/office/powerpoint/2010/main" xmlns="" val="278406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295400"/>
            <a:ext cx="6584776" cy="685800"/>
          </a:xfrm>
        </p:spPr>
        <p:txBody>
          <a:bodyPr>
            <a:normAutofit fontScale="90000"/>
          </a:bodyPr>
          <a:lstStyle/>
          <a:p>
            <a:r>
              <a:rPr lang="pl-PL" dirty="0" smtClean="0"/>
              <a:t>Tradycja w prawosławiu</a:t>
            </a:r>
            <a:endParaRPr lang="pl-PL" dirty="0"/>
          </a:p>
        </p:txBody>
      </p:sp>
      <p:sp>
        <p:nvSpPr>
          <p:cNvPr id="3" name="Symbol zastępczy zawartości 2"/>
          <p:cNvSpPr>
            <a:spLocks noGrp="1"/>
          </p:cNvSpPr>
          <p:nvPr>
            <p:ph idx="1"/>
          </p:nvPr>
        </p:nvSpPr>
        <p:spPr>
          <a:xfrm>
            <a:off x="827584" y="2204864"/>
            <a:ext cx="5688632" cy="3541143"/>
          </a:xfrm>
        </p:spPr>
        <p:txBody>
          <a:bodyPr>
            <a:normAutofit fontScale="92500" lnSpcReduction="20000"/>
          </a:bodyPr>
          <a:lstStyle/>
          <a:p>
            <a:r>
              <a:rPr lang="pl-PL" dirty="0"/>
              <a:t>Tradycja w prawosławiu ma szczególne znaczenie, a w jej skład wchodzi Pismo Święte, Symbole Wiary, postanowienia soborów powszechnych i dokumenty pochodzące od ojców Kościoła, kanony, księgi liturgiczne oraz ikony, rozumiane jako spójny system religijny. Tradycja ustna pojmowana jest czasem przez inne wyznania oddzielnie od tradycji pisanej, czyli Biblii. Przyjmują ten punkt widzenia niektórzy wierni prawosławni, inni jednak przypominają, że są one częścią tego samego dziedzictwa. Jednocześnie trzeba pamiętać, że waga różnych elementów Tradycji nie jest w prawosławiu jednakowa</a:t>
            </a:r>
          </a:p>
        </p:txBody>
      </p:sp>
      <p:pic>
        <p:nvPicPr>
          <p:cNvPr id="5122" name="Picture 2" descr="http://upload.wikimedia.org/wikipedia/commons/thumb/d/d1/Chotki_vervitsa.jpg/220px-Chotki_vervits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0232" y="1988840"/>
            <a:ext cx="1573653" cy="30400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5940152" y="5184548"/>
            <a:ext cx="2880320" cy="646331"/>
          </a:xfrm>
          <a:prstGeom prst="rect">
            <a:avLst/>
          </a:prstGeom>
        </p:spPr>
        <p:txBody>
          <a:bodyPr wrap="square">
            <a:spAutoFit/>
          </a:bodyPr>
          <a:lstStyle/>
          <a:p>
            <a:pPr algn="ctr"/>
            <a:r>
              <a:rPr lang="pl-PL" dirty="0" smtClean="0"/>
              <a:t>Prawosławny sznur modlitewny </a:t>
            </a:r>
            <a:endParaRPr lang="pl-PL" dirty="0"/>
          </a:p>
        </p:txBody>
      </p:sp>
    </p:spTree>
    <p:extLst>
      <p:ext uri="{BB962C8B-B14F-4D97-AF65-F5344CB8AC3E}">
        <p14:creationId xmlns:p14="http://schemas.microsoft.com/office/powerpoint/2010/main" xmlns="" val="324973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295400"/>
            <a:ext cx="6584776" cy="685800"/>
          </a:xfrm>
        </p:spPr>
        <p:txBody>
          <a:bodyPr>
            <a:normAutofit fontScale="90000"/>
          </a:bodyPr>
          <a:lstStyle/>
          <a:p>
            <a:r>
              <a:rPr lang="pl-PL" dirty="0"/>
              <a:t>Tradycja w prawosławiu</a:t>
            </a:r>
          </a:p>
        </p:txBody>
      </p:sp>
      <p:sp>
        <p:nvSpPr>
          <p:cNvPr id="3" name="Symbol zastępczy zawartości 2"/>
          <p:cNvSpPr>
            <a:spLocks noGrp="1"/>
          </p:cNvSpPr>
          <p:nvPr>
            <p:ph idx="1"/>
          </p:nvPr>
        </p:nvSpPr>
        <p:spPr>
          <a:xfrm>
            <a:off x="899592" y="2420888"/>
            <a:ext cx="6400800" cy="3048001"/>
          </a:xfrm>
        </p:spPr>
        <p:txBody>
          <a:bodyPr>
            <a:normAutofit fontScale="92500"/>
          </a:bodyPr>
          <a:lstStyle/>
          <a:p>
            <a:r>
              <a:rPr lang="pl-PL" dirty="0"/>
              <a:t>Kościół prawosławny uznaje za swoje zadanie odczytywać, przeżywać i przekazywać tradycję chrześcijańską bez uszczerbku. Należy odróżnić tak określoną tradycję od tradycji ludzkich, zwyczajów, które niekoniecznie muszą być prawdziwe, dlatego współcześni prawosławni starają się badać przeszłość i przyjmować ją krytycznie, i uznają, że mogą być w tym pomocne kontakty z zachodnim chrześcijaństwem. Twórcze odczytywanie tradycji wynika także z konieczności jej bezpośredniego przeżywania.</a:t>
            </a:r>
          </a:p>
          <a:p>
            <a:endParaRPr lang="pl-PL" dirty="0"/>
          </a:p>
        </p:txBody>
      </p:sp>
    </p:spTree>
    <p:extLst>
      <p:ext uri="{BB962C8B-B14F-4D97-AF65-F5344CB8AC3E}">
        <p14:creationId xmlns:p14="http://schemas.microsoft.com/office/powerpoint/2010/main" xmlns="" val="1656878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056" y="1052736"/>
            <a:ext cx="6400800" cy="685800"/>
          </a:xfrm>
        </p:spPr>
        <p:txBody>
          <a:bodyPr>
            <a:normAutofit fontScale="90000"/>
          </a:bodyPr>
          <a:lstStyle/>
          <a:p>
            <a:r>
              <a:rPr lang="pl-PL" dirty="0" smtClean="0"/>
              <a:t>Prawosławie na Świecie</a:t>
            </a:r>
            <a:endParaRPr lang="pl-PL" dirty="0"/>
          </a:p>
        </p:txBody>
      </p:sp>
      <p:pic>
        <p:nvPicPr>
          <p:cNvPr id="4" name="Picture 3"/>
          <p:cNvPicPr>
            <a:picLocks noGrp="1" noChangeAspect="1" noChangeArrowheads="1"/>
          </p:cNvPicPr>
          <p:nvPr>
            <p:ph idx="1"/>
          </p:nvPr>
        </p:nvPicPr>
        <p:blipFill>
          <a:blip r:embed="rId2"/>
          <a:srcRect/>
          <a:stretch>
            <a:fillRect/>
          </a:stretch>
        </p:blipFill>
        <p:spPr bwMode="auto">
          <a:xfrm>
            <a:off x="1043608" y="1844824"/>
            <a:ext cx="5904656" cy="3895856"/>
          </a:xfrm>
          <a:prstGeom prst="rect">
            <a:avLst/>
          </a:prstGeom>
          <a:noFill/>
          <a:ln w="9525">
            <a:noFill/>
            <a:miter lim="800000"/>
            <a:headEnd/>
            <a:tailEnd/>
          </a:ln>
          <a:effectLst/>
        </p:spPr>
      </p:pic>
      <p:sp>
        <p:nvSpPr>
          <p:cNvPr id="6" name="pole tekstowe 5"/>
          <p:cNvSpPr txBox="1"/>
          <p:nvPr/>
        </p:nvSpPr>
        <p:spPr>
          <a:xfrm>
            <a:off x="1080176" y="5013176"/>
            <a:ext cx="5220016" cy="646331"/>
          </a:xfrm>
          <a:prstGeom prst="rect">
            <a:avLst/>
          </a:prstGeom>
          <a:noFill/>
        </p:spPr>
        <p:txBody>
          <a:bodyPr wrap="square" rtlCol="0">
            <a:spAutoFit/>
          </a:bodyPr>
          <a:lstStyle/>
          <a:p>
            <a:r>
              <a:rPr lang="pl-PL" dirty="0" smtClean="0"/>
              <a:t>Kolor </a:t>
            </a:r>
            <a:r>
              <a:rPr lang="pl-PL" dirty="0" smtClean="0">
                <a:solidFill>
                  <a:srgbClr val="FF0000"/>
                </a:solidFill>
              </a:rPr>
              <a:t>czerwony</a:t>
            </a:r>
            <a:r>
              <a:rPr lang="pl-PL" dirty="0" smtClean="0"/>
              <a:t>-  oznacza religię dominującą.</a:t>
            </a:r>
          </a:p>
          <a:p>
            <a:r>
              <a:rPr lang="pl-PL" dirty="0" smtClean="0"/>
              <a:t>Kolor </a:t>
            </a:r>
            <a:r>
              <a:rPr lang="pl-PL" dirty="0" smtClean="0">
                <a:solidFill>
                  <a:srgbClr val="FFC000"/>
                </a:solidFill>
              </a:rPr>
              <a:t>żółty</a:t>
            </a:r>
            <a:r>
              <a:rPr lang="pl-PL" dirty="0" smtClean="0"/>
              <a:t>- duża mniejszość religijna (ponad 10%)</a:t>
            </a:r>
            <a:endParaRPr lang="pl-PL" dirty="0"/>
          </a:p>
        </p:txBody>
      </p:sp>
    </p:spTree>
    <p:extLst>
      <p:ext uri="{BB962C8B-B14F-4D97-AF65-F5344CB8AC3E}">
        <p14:creationId xmlns:p14="http://schemas.microsoft.com/office/powerpoint/2010/main" xmlns="" val="602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Koniec…</a:t>
            </a:r>
            <a:endParaRPr lang="pl-PL" dirty="0"/>
          </a:p>
        </p:txBody>
      </p:sp>
      <p:sp>
        <p:nvSpPr>
          <p:cNvPr id="3" name="Symbol zastępczy zawartości 2"/>
          <p:cNvSpPr>
            <a:spLocks noGrp="1"/>
          </p:cNvSpPr>
          <p:nvPr>
            <p:ph idx="1"/>
          </p:nvPr>
        </p:nvSpPr>
        <p:spPr>
          <a:xfrm>
            <a:off x="1115616" y="2204864"/>
            <a:ext cx="6400800" cy="918592"/>
          </a:xfrm>
        </p:spPr>
        <p:txBody>
          <a:bodyPr>
            <a:noAutofit/>
          </a:bodyPr>
          <a:lstStyle/>
          <a:p>
            <a:pPr algn="ctr"/>
            <a:r>
              <a:rPr lang="pl-PL" sz="4400" dirty="0" smtClean="0"/>
              <a:t> Dziękuję </a:t>
            </a:r>
            <a:r>
              <a:rPr lang="pl-PL" sz="4400" dirty="0" smtClean="0"/>
              <a:t>za Uwagę !!!</a:t>
            </a:r>
            <a:endParaRPr lang="pl-PL" sz="4400" dirty="0"/>
          </a:p>
        </p:txBody>
      </p:sp>
      <p:pic>
        <p:nvPicPr>
          <p:cNvPr id="6146" name="Picture 2" descr="https://images1-focus-opensocial.googleusercontent.com/gadgets/proxy?url=http://ytimg.googleusercontent.com/vi/og3joJPdD34/hqdefault.jpg&amp;container=focus&amp;gadget=a&amp;rewriteMime=image/*&amp;refresh=31536000&amp;resize_w=402&amp;no_expand=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0264" y="3212976"/>
            <a:ext cx="3252029" cy="2434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17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1115616" y="1455924"/>
            <a:ext cx="4464496" cy="3210641"/>
          </a:xfrm>
        </p:spPr>
        <p:txBody>
          <a:bodyPr/>
          <a:lstStyle/>
          <a:p>
            <a:pPr>
              <a:buNone/>
            </a:pPr>
            <a:r>
              <a:rPr lang="pl-PL" dirty="0" smtClean="0"/>
              <a:t>Prawosławie – jedna z dwóch grup Kościołów, obok Kościoła rzymskokatolickiego, powstałych w wyniku rozłamu w Kościele chrześcijańskim z 1054 roku (tzw. schizmy wschodniej, lub – co uznaje się za historycznie bardziej uzasadnione – schizmy wielkiej).</a:t>
            </a:r>
          </a:p>
          <a:p>
            <a:endParaRPr lang="pl-PL" dirty="0" smtClean="0"/>
          </a:p>
          <a:p>
            <a:endParaRPr lang="pl-PL" dirty="0"/>
          </a:p>
        </p:txBody>
      </p:sp>
      <p:sp>
        <p:nvSpPr>
          <p:cNvPr id="5" name="Prostokąt 4"/>
          <p:cNvSpPr/>
          <p:nvPr/>
        </p:nvSpPr>
        <p:spPr>
          <a:xfrm>
            <a:off x="5474237" y="4797152"/>
            <a:ext cx="3024336" cy="830997"/>
          </a:xfrm>
          <a:prstGeom prst="rect">
            <a:avLst/>
          </a:prstGeom>
        </p:spPr>
        <p:txBody>
          <a:bodyPr wrap="square">
            <a:spAutoFit/>
          </a:bodyPr>
          <a:lstStyle/>
          <a:p>
            <a:r>
              <a:rPr lang="pl-PL" sz="1600" dirty="0"/>
              <a:t>Krzyż </a:t>
            </a:r>
            <a:r>
              <a:rPr lang="pl-PL" sz="1600" dirty="0" smtClean="0"/>
              <a:t>prawosławny ośmioramienny funkcjonuje </a:t>
            </a:r>
            <a:r>
              <a:rPr lang="pl-PL" sz="1600" dirty="0"/>
              <a:t>jako symbol dla całego </a:t>
            </a:r>
            <a:r>
              <a:rPr lang="pl-PL" sz="1600" dirty="0" smtClean="0"/>
              <a:t>prawosławia.</a:t>
            </a:r>
            <a:endParaRPr lang="pl-PL" sz="1600" dirty="0"/>
          </a:p>
        </p:txBody>
      </p:sp>
      <p:pic>
        <p:nvPicPr>
          <p:cNvPr id="1026" name="Picture 2" descr="http://tatuaze.us/upload/foto/0/12321873950_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06371" y="980728"/>
            <a:ext cx="2160068" cy="36904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74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Charakteryzacja Prawosławia</a:t>
            </a:r>
            <a:endParaRPr lang="pl-PL" dirty="0"/>
          </a:p>
        </p:txBody>
      </p:sp>
      <p:sp>
        <p:nvSpPr>
          <p:cNvPr id="3" name="Symbol zastępczy zawartości 2"/>
          <p:cNvSpPr>
            <a:spLocks noGrp="1"/>
          </p:cNvSpPr>
          <p:nvPr>
            <p:ph idx="1"/>
          </p:nvPr>
        </p:nvSpPr>
        <p:spPr>
          <a:xfrm>
            <a:off x="1371600" y="2276872"/>
            <a:ext cx="6512768" cy="3209529"/>
          </a:xfrm>
        </p:spPr>
        <p:txBody>
          <a:bodyPr>
            <a:normAutofit fontScale="92500" lnSpcReduction="10000"/>
          </a:bodyPr>
          <a:lstStyle/>
          <a:p>
            <a:r>
              <a:rPr lang="pl-PL" dirty="0"/>
              <a:t>Prawosławie to nic innego jako chrześcijaństwo charakterystyczne dla wschodniej części dawnego Cesarstwa Rzymskiego. Wiara ta czerpie z antycznego chrześcijaństwa, z dziejów apostolskich. „Prawosławie” to „właściwy sąd”, „prawowierność</a:t>
            </a:r>
            <a:r>
              <a:rPr lang="pl-PL" dirty="0" smtClean="0"/>
              <a:t>”</a:t>
            </a:r>
          </a:p>
          <a:p>
            <a:r>
              <a:rPr lang="pl-PL" dirty="0"/>
              <a:t>Podstawą wiary prawosławnej jest kontynuacja tradycji wykreowanych przez kościół pierwotny. Bazą religii jest Pismo Święte składające się z uznanych przez kościół trzydziestu dziewięciu ksiąg protokanonicznych oraz siedmiu </a:t>
            </a:r>
            <a:r>
              <a:rPr lang="pl-PL" dirty="0" smtClean="0"/>
              <a:t>deuterokanonicznych.</a:t>
            </a:r>
            <a:endParaRPr lang="pl-PL" dirty="0"/>
          </a:p>
        </p:txBody>
      </p:sp>
    </p:spTree>
    <p:extLst>
      <p:ext uri="{BB962C8B-B14F-4D97-AF65-F5344CB8AC3E}">
        <p14:creationId xmlns:p14="http://schemas.microsoft.com/office/powerpoint/2010/main" xmlns="" val="1518595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zawartości 3"/>
          <p:cNvSpPr>
            <a:spLocks noGrp="1"/>
          </p:cNvSpPr>
          <p:nvPr>
            <p:ph idx="1"/>
          </p:nvPr>
        </p:nvSpPr>
        <p:spPr>
          <a:xfrm>
            <a:off x="971600" y="969365"/>
            <a:ext cx="4104456" cy="3970318"/>
          </a:xfrm>
          <a:prstGeom prst="rect">
            <a:avLst/>
          </a:prstGeom>
        </p:spPr>
        <p:txBody>
          <a:bodyPr wrap="square">
            <a:spAutoFit/>
          </a:bodyPr>
          <a:lstStyle/>
          <a:p>
            <a:r>
              <a:rPr lang="pl-PL" sz="2400" dirty="0"/>
              <a:t>W prawosławiu duże znaczenie mają autonomiczne, podlegające biskupom klasztory, nazywane monasterami </a:t>
            </a:r>
            <a:r>
              <a:rPr lang="pl-PL" sz="2400" dirty="0" smtClean="0"/>
              <a:t>W </a:t>
            </a:r>
            <a:r>
              <a:rPr lang="pl-PL" sz="2400" dirty="0"/>
              <a:t>prawosławiu istnieje silna tradycja dużej autonomii organizacyjnej – tzw. </a:t>
            </a:r>
            <a:r>
              <a:rPr lang="pl-PL" sz="2400" dirty="0" smtClean="0"/>
              <a:t>autokefalia.</a:t>
            </a:r>
            <a:endParaRPr lang="pl-PL" sz="2400" dirty="0"/>
          </a:p>
        </p:txBody>
      </p:sp>
      <p:pic>
        <p:nvPicPr>
          <p:cNvPr id="2050" name="Picture 2" descr="http://mercurius.myslpolska.pl/wp-content/uploads/2011/05/moskwacerkiew_wasyla_blogoslawionego0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3054" y="1052736"/>
            <a:ext cx="2740095" cy="36595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ostokąt 4"/>
          <p:cNvSpPr/>
          <p:nvPr/>
        </p:nvSpPr>
        <p:spPr>
          <a:xfrm>
            <a:off x="5044523" y="4753424"/>
            <a:ext cx="3097153" cy="923330"/>
          </a:xfrm>
          <a:prstGeom prst="rect">
            <a:avLst/>
          </a:prstGeom>
        </p:spPr>
        <p:txBody>
          <a:bodyPr wrap="square">
            <a:spAutoFit/>
          </a:bodyPr>
          <a:lstStyle/>
          <a:p>
            <a:r>
              <a:rPr lang="pl-PL" dirty="0" smtClean="0"/>
              <a:t>Sobór Wasyla Błogosławionego w Moskwie, jedna z wizytówek rosyjskiego prawosławia</a:t>
            </a:r>
            <a:endParaRPr lang="pl-PL" dirty="0"/>
          </a:p>
        </p:txBody>
      </p:sp>
    </p:spTree>
    <p:extLst>
      <p:ext uri="{BB962C8B-B14F-4D97-AF65-F5344CB8AC3E}">
        <p14:creationId xmlns:p14="http://schemas.microsoft.com/office/powerpoint/2010/main" xmlns="" val="336955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196752"/>
            <a:ext cx="6400800" cy="685800"/>
          </a:xfrm>
        </p:spPr>
        <p:txBody>
          <a:bodyPr/>
          <a:lstStyle/>
          <a:p>
            <a:r>
              <a:rPr lang="pl-PL" dirty="0" smtClean="0"/>
              <a:t>Liturgia</a:t>
            </a:r>
            <a:endParaRPr lang="pl-PL" dirty="0"/>
          </a:p>
        </p:txBody>
      </p:sp>
      <p:sp>
        <p:nvSpPr>
          <p:cNvPr id="3" name="Symbol zastępczy zawartości 2"/>
          <p:cNvSpPr>
            <a:spLocks noGrp="1"/>
          </p:cNvSpPr>
          <p:nvPr>
            <p:ph idx="1"/>
          </p:nvPr>
        </p:nvSpPr>
        <p:spPr>
          <a:xfrm>
            <a:off x="899592" y="2348879"/>
            <a:ext cx="3744416" cy="2952329"/>
          </a:xfrm>
        </p:spPr>
        <p:txBody>
          <a:bodyPr>
            <a:noAutofit/>
          </a:bodyPr>
          <a:lstStyle/>
          <a:p>
            <a:r>
              <a:rPr lang="pl-PL" sz="1400" dirty="0"/>
              <a:t>Prawosławie uznaje </a:t>
            </a:r>
            <a:r>
              <a:rPr lang="pl-PL" sz="1400" dirty="0" smtClean="0"/>
              <a:t>liturgię </a:t>
            </a:r>
            <a:r>
              <a:rPr lang="pl-PL" sz="1400" dirty="0"/>
              <a:t>za istotną formę przekazu wiary, zgodnie z </a:t>
            </a:r>
            <a:r>
              <a:rPr lang="pl-PL" sz="1400" dirty="0" smtClean="0"/>
              <a:t>zasadą: "reguła </a:t>
            </a:r>
            <a:r>
              <a:rPr lang="pl-PL" sz="1400" dirty="0"/>
              <a:t>modlitwy jest regułą wiary</a:t>
            </a:r>
            <a:r>
              <a:rPr lang="pl-PL" sz="1400" dirty="0" smtClean="0"/>
              <a:t>" </a:t>
            </a:r>
            <a:r>
              <a:rPr lang="pl-PL" sz="1400" dirty="0"/>
              <a:t>Do tradycji liturgicznych należą gesty oraz czynności, wyjątkiem są tylko słowa padające w trakcie nabożeństwa.</a:t>
            </a:r>
          </a:p>
          <a:p>
            <a:r>
              <a:rPr lang="pl-PL" sz="1400" dirty="0" smtClean="0"/>
              <a:t>Wynika </a:t>
            </a:r>
            <a:r>
              <a:rPr lang="pl-PL" sz="1400" dirty="0"/>
              <a:t>to z podwójnego rozumienia określenia prawosławny – ktoś kto prawidłowo rozpoznaje Boga, ale jednocześnie ten, który w sposób prawidłowy oddaje mu chwałę </a:t>
            </a:r>
            <a:r>
              <a:rPr lang="pl-PL" sz="1400" dirty="0" smtClean="0"/>
              <a:t>podczas </a:t>
            </a:r>
            <a:r>
              <a:rPr lang="pl-PL" sz="1400" dirty="0"/>
              <a:t>nabożeństw</a:t>
            </a:r>
            <a:r>
              <a:rPr lang="pl-PL" sz="1400" dirty="0" smtClean="0"/>
              <a:t>.</a:t>
            </a:r>
            <a:endParaRPr lang="pl-PL" sz="1400" dirty="0"/>
          </a:p>
        </p:txBody>
      </p:sp>
      <p:pic>
        <p:nvPicPr>
          <p:cNvPr id="3074" name="Picture 2" descr="Plik:Vadersergistandha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1416" y="1916832"/>
            <a:ext cx="3384376" cy="29667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5061748" y="5010824"/>
            <a:ext cx="2923712" cy="646331"/>
          </a:xfrm>
          <a:prstGeom prst="rect">
            <a:avLst/>
          </a:prstGeom>
        </p:spPr>
        <p:txBody>
          <a:bodyPr wrap="square">
            <a:spAutoFit/>
          </a:bodyPr>
          <a:lstStyle/>
          <a:p>
            <a:r>
              <a:rPr lang="pl-PL" dirty="0" smtClean="0"/>
              <a:t>Ksiądz prawosławny w stroju liturgicznym.</a:t>
            </a:r>
            <a:endParaRPr lang="pl-PL" dirty="0"/>
          </a:p>
        </p:txBody>
      </p:sp>
    </p:spTree>
    <p:extLst>
      <p:ext uri="{BB962C8B-B14F-4D97-AF65-F5344CB8AC3E}">
        <p14:creationId xmlns:p14="http://schemas.microsoft.com/office/powerpoint/2010/main" xmlns="" val="234227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Liturgia</a:t>
            </a:r>
            <a:endParaRPr lang="pl-PL" dirty="0"/>
          </a:p>
        </p:txBody>
      </p:sp>
      <p:sp>
        <p:nvSpPr>
          <p:cNvPr id="3" name="Symbol zastępczy zawartości 2"/>
          <p:cNvSpPr>
            <a:spLocks noGrp="1"/>
          </p:cNvSpPr>
          <p:nvPr>
            <p:ph idx="1"/>
          </p:nvPr>
        </p:nvSpPr>
        <p:spPr>
          <a:xfrm>
            <a:off x="1187624" y="1988840"/>
            <a:ext cx="6584776" cy="3497561"/>
          </a:xfrm>
        </p:spPr>
        <p:txBody>
          <a:bodyPr>
            <a:normAutofit fontScale="85000" lnSpcReduction="10000"/>
          </a:bodyPr>
          <a:lstStyle/>
          <a:p>
            <a:r>
              <a:rPr lang="pl-PL" dirty="0"/>
              <a:t>Najważniejszym obrządkiem w Cerkwi prawosławnej jest obrządek </a:t>
            </a:r>
            <a:r>
              <a:rPr lang="pl-PL" dirty="0" smtClean="0"/>
              <a:t>bizantyjski.</a:t>
            </a:r>
            <a:endParaRPr lang="pl-PL" dirty="0"/>
          </a:p>
          <a:p>
            <a:r>
              <a:rPr lang="pl-PL" dirty="0"/>
              <a:t>Doba liturgiczna w prawosławiu rozpoczyna się </a:t>
            </a:r>
            <a:r>
              <a:rPr lang="pl-PL" dirty="0" smtClean="0"/>
              <a:t>wieczorem wraz Nieszporami</a:t>
            </a:r>
            <a:r>
              <a:rPr lang="pl-PL" dirty="0"/>
              <a:t>, poprzedzonymi Noną – 9. godziną </a:t>
            </a:r>
            <a:r>
              <a:rPr lang="pl-PL" dirty="0" smtClean="0"/>
              <a:t>kanoniczną, </a:t>
            </a:r>
            <a:r>
              <a:rPr lang="pl-PL" dirty="0"/>
              <a:t>odpowiadającej godzinie 15 po południu. Po kolacji następuje Wielka </a:t>
            </a:r>
            <a:r>
              <a:rPr lang="pl-PL" dirty="0" smtClean="0"/>
              <a:t>lub </a:t>
            </a:r>
            <a:r>
              <a:rPr lang="pl-PL" dirty="0"/>
              <a:t>Mała </a:t>
            </a:r>
            <a:r>
              <a:rPr lang="pl-PL" dirty="0" smtClean="0"/>
              <a:t>Kompleta. </a:t>
            </a:r>
            <a:r>
              <a:rPr lang="pl-PL" dirty="0"/>
              <a:t>O północy rozpoczyna się </a:t>
            </a:r>
            <a:r>
              <a:rPr lang="pl-PL" dirty="0" smtClean="0"/>
              <a:t>Nokturn, </a:t>
            </a:r>
            <a:r>
              <a:rPr lang="pl-PL" dirty="0"/>
              <a:t>praktykowany współcześnie jedynie w monasterach. Następnie, przed wschodem słońca, rozpoczyna się Jutrznia, zakończona Prymą – pierwszą godziną kanoniczną </a:t>
            </a:r>
            <a:r>
              <a:rPr lang="pl-PL" dirty="0" smtClean="0"/>
              <a:t>odpowiadającą </a:t>
            </a:r>
            <a:r>
              <a:rPr lang="pl-PL" dirty="0"/>
              <a:t>godzinie 7 rano. Boską Liturgię Eucharystyczną poprzedza Tercja </a:t>
            </a:r>
            <a:r>
              <a:rPr lang="pl-PL" dirty="0" smtClean="0"/>
              <a:t>i Seksta, </a:t>
            </a:r>
            <a:r>
              <a:rPr lang="pl-PL" dirty="0"/>
              <a:t>czyli trzecia i szósta godzina kanoniczna, odpowiadająca godzinie 9 i 12. </a:t>
            </a:r>
            <a:r>
              <a:rPr lang="pl-PL" dirty="0" smtClean="0"/>
              <a:t> Eucharystia </a:t>
            </a:r>
            <a:r>
              <a:rPr lang="pl-PL" dirty="0"/>
              <a:t>kończy dzień liturgiczny.</a:t>
            </a:r>
          </a:p>
          <a:p>
            <a:endParaRPr lang="pl-PL" dirty="0"/>
          </a:p>
        </p:txBody>
      </p:sp>
    </p:spTree>
    <p:extLst>
      <p:ext uri="{BB962C8B-B14F-4D97-AF65-F5344CB8AC3E}">
        <p14:creationId xmlns:p14="http://schemas.microsoft.com/office/powerpoint/2010/main" xmlns="" val="231289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t>ŚwiętE</a:t>
            </a:r>
            <a:r>
              <a:rPr lang="pl-PL" dirty="0" smtClean="0"/>
              <a:t> </a:t>
            </a:r>
            <a:r>
              <a:rPr lang="pl-PL" dirty="0" err="1" smtClean="0"/>
              <a:t>LiturgiE</a:t>
            </a:r>
            <a:endParaRPr lang="pl-PL" dirty="0"/>
          </a:p>
        </p:txBody>
      </p:sp>
      <p:sp>
        <p:nvSpPr>
          <p:cNvPr id="3" name="Symbol zastępczy zawartości 2"/>
          <p:cNvSpPr>
            <a:spLocks noGrp="1"/>
          </p:cNvSpPr>
          <p:nvPr>
            <p:ph idx="1"/>
          </p:nvPr>
        </p:nvSpPr>
        <p:spPr>
          <a:xfrm>
            <a:off x="1115616" y="2132856"/>
            <a:ext cx="7056784" cy="3353545"/>
          </a:xfrm>
        </p:spPr>
        <p:txBody>
          <a:bodyPr>
            <a:normAutofit fontScale="92500" lnSpcReduction="20000"/>
          </a:bodyPr>
          <a:lstStyle/>
          <a:p>
            <a:pPr algn="ctr"/>
            <a:r>
              <a:rPr lang="pl-PL" dirty="0"/>
              <a:t>Liturgia Jana Złotoustego – odprawiana w większość dni w roku, i w soboty Wielkiego </a:t>
            </a:r>
            <a:r>
              <a:rPr lang="pl-PL" dirty="0" smtClean="0"/>
              <a:t>postu</a:t>
            </a:r>
            <a:endParaRPr lang="pl-PL" dirty="0"/>
          </a:p>
          <a:p>
            <a:pPr algn="ctr"/>
            <a:r>
              <a:rPr lang="pl-PL" dirty="0"/>
              <a:t>    </a:t>
            </a:r>
            <a:r>
              <a:rPr lang="pl-PL" dirty="0" smtClean="0"/>
              <a:t> </a:t>
            </a:r>
            <a:r>
              <a:rPr lang="pl-PL" dirty="0"/>
              <a:t>Liturgia św. Bazylego Wielkiego – odprawiana w niedziele Wielkiego Postu, w Boże Narodzenie, Św. </a:t>
            </a:r>
            <a:r>
              <a:rPr lang="pl-PL" dirty="0" smtClean="0"/>
              <a:t>Bazylego</a:t>
            </a:r>
            <a:endParaRPr lang="pl-PL" dirty="0"/>
          </a:p>
          <a:p>
            <a:pPr algn="ctr"/>
            <a:r>
              <a:rPr lang="pl-PL" dirty="0"/>
              <a:t>    </a:t>
            </a:r>
            <a:r>
              <a:rPr lang="pl-PL" dirty="0" smtClean="0"/>
              <a:t> </a:t>
            </a:r>
            <a:r>
              <a:rPr lang="pl-PL" dirty="0"/>
              <a:t>Liturgia Uprzednio </a:t>
            </a:r>
            <a:r>
              <a:rPr lang="pl-PL" dirty="0" smtClean="0"/>
              <a:t>Poświęconych – </a:t>
            </a:r>
            <a:r>
              <a:rPr lang="pl-PL" dirty="0"/>
              <a:t>odprawiana we środy i piątki wielkiego </a:t>
            </a:r>
            <a:r>
              <a:rPr lang="pl-PL" dirty="0" smtClean="0"/>
              <a:t>postu</a:t>
            </a:r>
            <a:endParaRPr lang="pl-PL" dirty="0"/>
          </a:p>
          <a:p>
            <a:pPr algn="ctr"/>
            <a:r>
              <a:rPr lang="pl-PL" dirty="0"/>
              <a:t>    </a:t>
            </a:r>
            <a:r>
              <a:rPr lang="pl-PL" dirty="0" smtClean="0"/>
              <a:t>Liturgia </a:t>
            </a:r>
            <a:r>
              <a:rPr lang="pl-PL" dirty="0"/>
              <a:t>św. Jakuba – wg starożytnego rytu, odprawiana w dniu Św. Jakuba w katedrach.</a:t>
            </a:r>
          </a:p>
          <a:p>
            <a:pPr algn="ctr"/>
            <a:r>
              <a:rPr lang="pl-PL" dirty="0"/>
              <a:t>  </a:t>
            </a:r>
            <a:r>
              <a:rPr lang="pl-PL" dirty="0" smtClean="0"/>
              <a:t> </a:t>
            </a:r>
            <a:r>
              <a:rPr lang="pl-PL" dirty="0"/>
              <a:t>Liturgia św. Marka – sprawowana przez prawosławnych Koptów</a:t>
            </a:r>
          </a:p>
          <a:p>
            <a:endParaRPr lang="pl-PL" dirty="0"/>
          </a:p>
        </p:txBody>
      </p:sp>
    </p:spTree>
    <p:extLst>
      <p:ext uri="{BB962C8B-B14F-4D97-AF65-F5344CB8AC3E}">
        <p14:creationId xmlns:p14="http://schemas.microsoft.com/office/powerpoint/2010/main" xmlns="" val="164083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Ikony</a:t>
            </a:r>
            <a:endParaRPr lang="pl-PL" dirty="0"/>
          </a:p>
        </p:txBody>
      </p:sp>
      <p:sp>
        <p:nvSpPr>
          <p:cNvPr id="3" name="Symbol zastępczy zawartości 2"/>
          <p:cNvSpPr>
            <a:spLocks noGrp="1"/>
          </p:cNvSpPr>
          <p:nvPr>
            <p:ph idx="1"/>
          </p:nvPr>
        </p:nvSpPr>
        <p:spPr>
          <a:xfrm>
            <a:off x="899592" y="2060848"/>
            <a:ext cx="4680520" cy="3672408"/>
          </a:xfrm>
        </p:spPr>
        <p:txBody>
          <a:bodyPr>
            <a:normAutofit fontScale="85000" lnSpcReduction="10000"/>
          </a:bodyPr>
          <a:lstStyle/>
          <a:p>
            <a:pPr indent="0">
              <a:buNone/>
            </a:pPr>
            <a:r>
              <a:rPr lang="pl-PL" dirty="0" smtClean="0"/>
              <a:t>Ważnym </a:t>
            </a:r>
            <a:r>
              <a:rPr lang="pl-PL" dirty="0"/>
              <a:t>sposobem wyrażania tradycji jest sztuka. Ikona ma znaczenie nie tylko przedstawiające, jest także objawieniem Boga. Z tego powodu pisarze Ikon nie mają pełnej swobody twórczej i muszą uwzględniać ważne aspekty religijne swojego dzieła. W szczególności istotne jest, żeby </a:t>
            </a:r>
            <a:r>
              <a:rPr lang="pl-PL" dirty="0" err="1"/>
              <a:t>ikonograf</a:t>
            </a:r>
            <a:r>
              <a:rPr lang="pl-PL" dirty="0"/>
              <a:t> </a:t>
            </a:r>
            <a:r>
              <a:rPr lang="pl-PL" dirty="0" smtClean="0"/>
              <a:t> był </a:t>
            </a:r>
            <a:r>
              <a:rPr lang="pl-PL" dirty="0"/>
              <a:t>dobrym wiernym Kościoła, a sam akt twórczy był poprzedzony spowiedzią i przyjęciem eucharystii. Tworzenie Ikony jest modlitwą, stąd Ikonę się "pisze" a nie "maluje". Używa się kanonów barw i sposobów przedstawień ustalonych, według tradycji, już w pierwszym wieku po Chrystusie.</a:t>
            </a:r>
          </a:p>
          <a:p>
            <a:endParaRPr lang="pl-PL" dirty="0"/>
          </a:p>
        </p:txBody>
      </p:sp>
      <p:pic>
        <p:nvPicPr>
          <p:cNvPr id="4098" name="Picture 2" descr="Plik:Orthodox Bulgarian icon of St. George fighting the drag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41192" y="1463866"/>
            <a:ext cx="2311152" cy="34841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5616644" y="5013176"/>
            <a:ext cx="2735248" cy="646331"/>
          </a:xfrm>
          <a:prstGeom prst="rect">
            <a:avLst/>
          </a:prstGeom>
        </p:spPr>
        <p:txBody>
          <a:bodyPr wrap="square">
            <a:spAutoFit/>
          </a:bodyPr>
          <a:lstStyle/>
          <a:p>
            <a:r>
              <a:rPr lang="pl-PL" dirty="0" smtClean="0"/>
              <a:t>Bułgarska ikona Św. Jerzego walczącego ze smokiem.</a:t>
            </a:r>
            <a:endParaRPr lang="pl-PL" dirty="0"/>
          </a:p>
        </p:txBody>
      </p:sp>
    </p:spTree>
    <p:extLst>
      <p:ext uri="{BB962C8B-B14F-4D97-AF65-F5344CB8AC3E}">
        <p14:creationId xmlns:p14="http://schemas.microsoft.com/office/powerpoint/2010/main" xmlns="" val="48094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Ikony</a:t>
            </a:r>
            <a:endParaRPr lang="pl-PL" dirty="0"/>
          </a:p>
        </p:txBody>
      </p:sp>
      <p:sp>
        <p:nvSpPr>
          <p:cNvPr id="3" name="Symbol zastępczy zawartości 2"/>
          <p:cNvSpPr>
            <a:spLocks noGrp="1"/>
          </p:cNvSpPr>
          <p:nvPr>
            <p:ph idx="1"/>
          </p:nvPr>
        </p:nvSpPr>
        <p:spPr>
          <a:xfrm>
            <a:off x="827584" y="2348880"/>
            <a:ext cx="4968552" cy="2736304"/>
          </a:xfrm>
        </p:spPr>
        <p:txBody>
          <a:bodyPr>
            <a:normAutofit fontScale="85000" lnSpcReduction="10000"/>
          </a:bodyPr>
          <a:lstStyle/>
          <a:p>
            <a:r>
              <a:rPr lang="pl-PL" dirty="0"/>
              <a:t>Ikony są częścią tradycji prawosławia na równi z Biblią, soborami, ojcami Kościoła, liturgią i kanonami. Nazywa się je objawieniem bożym przedstawionym za pomocą kreski i barwy, jak w Piśmie Świętym słowem. Kościół prawosławny uznaje je wszystkie za pochodzące od Ducha Świętego oraz nawzajem ze sobą powiązane. Podobnie powiązana jest prawosławna teologia i mistycyzm, miłość Boga i ludzi, a także osobista wiara poszczególnych członków Kościoła i liturgia nabożeństw.</a:t>
            </a:r>
          </a:p>
        </p:txBody>
      </p:sp>
      <p:pic>
        <p:nvPicPr>
          <p:cNvPr id="5" name="Picture 2"/>
          <p:cNvPicPr>
            <a:picLocks noChangeAspect="1" noChangeArrowheads="1"/>
          </p:cNvPicPr>
          <p:nvPr/>
        </p:nvPicPr>
        <p:blipFill>
          <a:blip r:embed="rId2"/>
          <a:srcRect/>
          <a:stretch>
            <a:fillRect/>
          </a:stretch>
        </p:blipFill>
        <p:spPr bwMode="auto">
          <a:xfrm>
            <a:off x="5710908" y="1124744"/>
            <a:ext cx="2305654" cy="3240360"/>
          </a:xfrm>
          <a:prstGeom prst="rect">
            <a:avLst/>
          </a:prstGeom>
          <a:noFill/>
          <a:ln w="9525">
            <a:noFill/>
            <a:miter lim="800000"/>
            <a:headEnd/>
            <a:tailEnd/>
          </a:ln>
          <a:effectLst/>
        </p:spPr>
      </p:pic>
      <p:sp>
        <p:nvSpPr>
          <p:cNvPr id="6" name="Prostokąt 5"/>
          <p:cNvSpPr/>
          <p:nvPr/>
        </p:nvSpPr>
        <p:spPr>
          <a:xfrm>
            <a:off x="5315563" y="4365104"/>
            <a:ext cx="3096344" cy="1200329"/>
          </a:xfrm>
          <a:prstGeom prst="rect">
            <a:avLst/>
          </a:prstGeom>
        </p:spPr>
        <p:txBody>
          <a:bodyPr wrap="square">
            <a:spAutoFit/>
          </a:bodyPr>
          <a:lstStyle/>
          <a:p>
            <a:pPr algn="ctr"/>
            <a:r>
              <a:rPr lang="pl-PL" dirty="0" smtClean="0"/>
              <a:t>Ikona Matki Bożej Włodzimierskiej. Jedna z najbardziej czczonych ikon Bogurodzicy w prawosławiu</a:t>
            </a:r>
          </a:p>
        </p:txBody>
      </p:sp>
    </p:spTree>
    <p:extLst>
      <p:ext uri="{BB962C8B-B14F-4D97-AF65-F5344CB8AC3E}">
        <p14:creationId xmlns:p14="http://schemas.microsoft.com/office/powerpoint/2010/main" xmlns="" val="36536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158</TotalTime>
  <Words>805</Words>
  <Application>Microsoft Office PowerPoint</Application>
  <PresentationFormat>Pokaz na ekranie (4:3)</PresentationFormat>
  <Paragraphs>38</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Ekskluzywny</vt:lpstr>
      <vt:lpstr>Prawosławie</vt:lpstr>
      <vt:lpstr>Slajd 2</vt:lpstr>
      <vt:lpstr>Charakteryzacja Prawosławia</vt:lpstr>
      <vt:lpstr>Slajd 4</vt:lpstr>
      <vt:lpstr>Liturgia</vt:lpstr>
      <vt:lpstr>Liturgia</vt:lpstr>
      <vt:lpstr>ŚwiętE LiturgiE</vt:lpstr>
      <vt:lpstr>Ikony</vt:lpstr>
      <vt:lpstr>Ikony</vt:lpstr>
      <vt:lpstr>Tradycja w prawosławiu</vt:lpstr>
      <vt:lpstr>Tradycja w prawosławiu</vt:lpstr>
      <vt:lpstr>Prawosławie na Świecie</vt:lpstr>
      <vt:lpstr>Koniec…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Prawosławie</dc:title>
  <dc:creator>user</dc:creator>
  <dc:description>Przydatny do katechez o rozłamach chrześcijańskich. Zawiera krótkie informacje o Tradycji, Liturgii. _x000d_
_x000d_
</dc:description>
  <cp:lastModifiedBy>Ania</cp:lastModifiedBy>
  <cp:revision>11</cp:revision>
  <dcterms:created xsi:type="dcterms:W3CDTF">2012-01-13T20:15:28Z</dcterms:created>
  <dcterms:modified xsi:type="dcterms:W3CDTF">2012-06-16T06:49:27Z</dcterms:modified>
</cp:coreProperties>
</file>